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978" r:id="rId2"/>
    <p:sldMasterId id="2147483966" r:id="rId3"/>
  </p:sldMasterIdLst>
  <p:notesMasterIdLst>
    <p:notesMasterId r:id="rId104"/>
  </p:notesMasterIdLst>
  <p:handoutMasterIdLst>
    <p:handoutMasterId r:id="rId105"/>
  </p:handoutMasterIdLst>
  <p:sldIdLst>
    <p:sldId id="303" r:id="rId4"/>
    <p:sldId id="301" r:id="rId5"/>
    <p:sldId id="327" r:id="rId6"/>
    <p:sldId id="431" r:id="rId7"/>
    <p:sldId id="432" r:id="rId8"/>
    <p:sldId id="437" r:id="rId9"/>
    <p:sldId id="438" r:id="rId10"/>
    <p:sldId id="328" r:id="rId11"/>
    <p:sldId id="329" r:id="rId12"/>
    <p:sldId id="337" r:id="rId13"/>
    <p:sldId id="338" r:id="rId14"/>
    <p:sldId id="339" r:id="rId15"/>
    <p:sldId id="344" r:id="rId16"/>
    <p:sldId id="334" r:id="rId17"/>
    <p:sldId id="444" r:id="rId18"/>
    <p:sldId id="325" r:id="rId19"/>
    <p:sldId id="326" r:id="rId20"/>
    <p:sldId id="341" r:id="rId21"/>
    <p:sldId id="430" r:id="rId22"/>
    <p:sldId id="429" r:id="rId23"/>
    <p:sldId id="330" r:id="rId24"/>
    <p:sldId id="322" r:id="rId25"/>
    <p:sldId id="324" r:id="rId26"/>
    <p:sldId id="333" r:id="rId27"/>
    <p:sldId id="340" r:id="rId28"/>
    <p:sldId id="336" r:id="rId29"/>
    <p:sldId id="332" r:id="rId30"/>
    <p:sldId id="331" r:id="rId31"/>
    <p:sldId id="345" r:id="rId32"/>
    <p:sldId id="348" r:id="rId33"/>
    <p:sldId id="347" r:id="rId34"/>
    <p:sldId id="346" r:id="rId35"/>
    <p:sldId id="349" r:id="rId36"/>
    <p:sldId id="350" r:id="rId37"/>
    <p:sldId id="351" r:id="rId38"/>
    <p:sldId id="352" r:id="rId39"/>
    <p:sldId id="343" r:id="rId40"/>
    <p:sldId id="353" r:id="rId41"/>
    <p:sldId id="354" r:id="rId42"/>
    <p:sldId id="355" r:id="rId43"/>
    <p:sldId id="356" r:id="rId44"/>
    <p:sldId id="357" r:id="rId45"/>
    <p:sldId id="358" r:id="rId46"/>
    <p:sldId id="342" r:id="rId47"/>
    <p:sldId id="359" r:id="rId48"/>
    <p:sldId id="360" r:id="rId49"/>
    <p:sldId id="361" r:id="rId50"/>
    <p:sldId id="364" r:id="rId51"/>
    <p:sldId id="362" r:id="rId52"/>
    <p:sldId id="363" r:id="rId53"/>
    <p:sldId id="369" r:id="rId54"/>
    <p:sldId id="370" r:id="rId55"/>
    <p:sldId id="365" r:id="rId56"/>
    <p:sldId id="433" r:id="rId57"/>
    <p:sldId id="366" r:id="rId58"/>
    <p:sldId id="323" r:id="rId59"/>
    <p:sldId id="377" r:id="rId60"/>
    <p:sldId id="373" r:id="rId61"/>
    <p:sldId id="367" r:id="rId62"/>
    <p:sldId id="368" r:id="rId63"/>
    <p:sldId id="374" r:id="rId64"/>
    <p:sldId id="375" r:id="rId65"/>
    <p:sldId id="376" r:id="rId66"/>
    <p:sldId id="371" r:id="rId67"/>
    <p:sldId id="372" r:id="rId68"/>
    <p:sldId id="434" r:id="rId69"/>
    <p:sldId id="378" r:id="rId70"/>
    <p:sldId id="379" r:id="rId71"/>
    <p:sldId id="380" r:id="rId72"/>
    <p:sldId id="381" r:id="rId73"/>
    <p:sldId id="382" r:id="rId74"/>
    <p:sldId id="383" r:id="rId75"/>
    <p:sldId id="443" r:id="rId76"/>
    <p:sldId id="384" r:id="rId77"/>
    <p:sldId id="385" r:id="rId78"/>
    <p:sldId id="386" r:id="rId79"/>
    <p:sldId id="387" r:id="rId80"/>
    <p:sldId id="388" r:id="rId81"/>
    <p:sldId id="389" r:id="rId82"/>
    <p:sldId id="390" r:id="rId83"/>
    <p:sldId id="391" r:id="rId84"/>
    <p:sldId id="392" r:id="rId85"/>
    <p:sldId id="435" r:id="rId86"/>
    <p:sldId id="393" r:id="rId87"/>
    <p:sldId id="394" r:id="rId88"/>
    <p:sldId id="395" r:id="rId89"/>
    <p:sldId id="396" r:id="rId90"/>
    <p:sldId id="436" r:id="rId91"/>
    <p:sldId id="397" r:id="rId92"/>
    <p:sldId id="398" r:id="rId93"/>
    <p:sldId id="399" r:id="rId94"/>
    <p:sldId id="400" r:id="rId95"/>
    <p:sldId id="401" r:id="rId96"/>
    <p:sldId id="402" r:id="rId97"/>
    <p:sldId id="403" r:id="rId98"/>
    <p:sldId id="406" r:id="rId99"/>
    <p:sldId id="440" r:id="rId100"/>
    <p:sldId id="441" r:id="rId101"/>
    <p:sldId id="442" r:id="rId102"/>
    <p:sldId id="321" r:id="rId10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D308"/>
    <a:srgbClr val="0000FF"/>
    <a:srgbClr val="EB9F15"/>
    <a:srgbClr val="FBF626"/>
    <a:srgbClr val="00C85A"/>
    <a:srgbClr val="03E308"/>
    <a:srgbClr val="08FC0E"/>
    <a:srgbClr val="00D661"/>
    <a:srgbClr val="808080"/>
    <a:srgbClr val="DE0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5" autoAdjust="0"/>
    <p:restoredTop sz="94107" autoAdjust="0"/>
  </p:normalViewPr>
  <p:slideViewPr>
    <p:cSldViewPr>
      <p:cViewPr varScale="1">
        <p:scale>
          <a:sx n="67" d="100"/>
          <a:sy n="67" d="100"/>
        </p:scale>
        <p:origin x="-1476" y="-90"/>
      </p:cViewPr>
      <p:guideLst>
        <p:guide orient="horz" pos="2160"/>
        <p:guide pos="2845"/>
      </p:guideLst>
    </p:cSldViewPr>
  </p:slideViewPr>
  <p:outlineViewPr>
    <p:cViewPr>
      <p:scale>
        <a:sx n="33" d="100"/>
        <a:sy n="33" d="100"/>
      </p:scale>
      <p:origin x="0" y="16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04" y="-90"/>
      </p:cViewPr>
      <p:guideLst>
        <p:guide orient="horz" pos="2880"/>
        <p:guide pos="2160"/>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19241CA6-A877-4756-824F-0A1493AD1576}" type="datetimeFigureOut">
              <a:rPr lang="zh-CN" altLang="en-US"/>
              <a:pPr>
                <a:defRPr/>
              </a:pPr>
              <a:t>2013/4/27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4E1D16C1-94CF-4E2E-864E-EB22F27A05EC}" type="slidenum">
              <a:rPr lang="zh-CN" altLang="en-US"/>
              <a:pPr>
                <a:defRPr/>
              </a:pPr>
              <a:t>‹#›</a:t>
            </a:fld>
            <a:endParaRPr lang="zh-CN" altLang="en-US"/>
          </a:p>
        </p:txBody>
      </p:sp>
    </p:spTree>
    <p:extLst>
      <p:ext uri="{BB962C8B-B14F-4D97-AF65-F5344CB8AC3E}">
        <p14:creationId xmlns:p14="http://schemas.microsoft.com/office/powerpoint/2010/main" val="293407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1" name="日期占位符 2"/>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FCCB64A2-35B2-4662-A3D3-51B835918B67}" type="datetimeFigureOut">
              <a:rPr lang="zh-CN" altLang="en-US"/>
              <a:pPr>
                <a:defRPr/>
              </a:pPr>
              <a:t>2013/4/27</a:t>
            </a:fld>
            <a:endParaRPr lang="zh-CN" altLang="en-US"/>
          </a:p>
        </p:txBody>
      </p:sp>
      <p:sp>
        <p:nvSpPr>
          <p:cNvPr id="30724"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3" name="备注占位符 4"/>
          <p:cNvSpPr>
            <a:spLocks noGrp="1" noChangeArrowheads="1"/>
          </p:cNvSpPr>
          <p:nvPr>
            <p:ph type="body" sz="quarter" idx="3"/>
          </p:nvPr>
        </p:nvSpPr>
        <p:spPr bwMode="auto">
          <a:xfrm>
            <a:off x="685800" y="4343400"/>
            <a:ext cx="5486400" cy="411480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EAD00E4-E723-42C5-8FE8-A497C90C1BA2}" type="slidenum">
              <a:rPr lang="zh-CN" altLang="en-US"/>
              <a:pPr>
                <a:defRPr/>
              </a:pPr>
              <a:t>‹#›</a:t>
            </a:fld>
            <a:endParaRPr lang="zh-CN" altLang="en-US"/>
          </a:p>
        </p:txBody>
      </p:sp>
    </p:spTree>
    <p:extLst>
      <p:ext uri="{BB962C8B-B14F-4D97-AF65-F5344CB8AC3E}">
        <p14:creationId xmlns:p14="http://schemas.microsoft.com/office/powerpoint/2010/main" val="26935878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29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39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49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59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69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79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89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90</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92</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93</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94</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95</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11</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96</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97</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98</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EAD00E4-E723-42C5-8FE8-A497C90C1BA2}" type="slidenum">
              <a:rPr lang="zh-CN" altLang="en-US" smtClean="0"/>
              <a:pPr>
                <a:defRPr/>
              </a:pPr>
              <a:t>99</a:t>
            </a:fld>
            <a:endParaRPr lang="zh-CN" altLang="en-US"/>
          </a:p>
        </p:txBody>
      </p:sp>
    </p:spTree>
    <p:extLst>
      <p:ext uri="{BB962C8B-B14F-4D97-AF65-F5344CB8AC3E}">
        <p14:creationId xmlns:p14="http://schemas.microsoft.com/office/powerpoint/2010/main" val="2502343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dirty="0" smtClean="0"/>
              <a:t>单击此处编辑母版标题样式</a:t>
            </a:r>
          </a:p>
        </p:txBody>
      </p:sp>
    </p:spTree>
    <p:extLst>
      <p:ext uri="{BB962C8B-B14F-4D97-AF65-F5344CB8AC3E}">
        <p14:creationId xmlns:p14="http://schemas.microsoft.com/office/powerpoint/2010/main" val="282527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47927F5-83C2-4521-AF5D-2B4E169583B2}"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3945F6F-686D-4B84-8A8E-7F07E900DECE}" type="slidenum">
              <a:rPr lang="zh-CN" altLang="en-US"/>
              <a:pPr>
                <a:defRPr/>
              </a:pPr>
              <a:t>‹#›</a:t>
            </a:fld>
            <a:endParaRPr lang="zh-CN" altLang="en-US"/>
          </a:p>
        </p:txBody>
      </p:sp>
    </p:spTree>
    <p:extLst>
      <p:ext uri="{BB962C8B-B14F-4D97-AF65-F5344CB8AC3E}">
        <p14:creationId xmlns:p14="http://schemas.microsoft.com/office/powerpoint/2010/main" val="2546428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9365631-3810-4CA4-9ECC-ECC491A39353}"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E4566AA-2CD2-4AD0-BB71-08E59D6727AD}" type="slidenum">
              <a:rPr lang="zh-CN" altLang="en-US"/>
              <a:pPr>
                <a:defRPr/>
              </a:pPr>
              <a:t>‹#›</a:t>
            </a:fld>
            <a:endParaRPr lang="zh-CN" altLang="en-US"/>
          </a:p>
        </p:txBody>
      </p:sp>
    </p:spTree>
    <p:extLst>
      <p:ext uri="{BB962C8B-B14F-4D97-AF65-F5344CB8AC3E}">
        <p14:creationId xmlns:p14="http://schemas.microsoft.com/office/powerpoint/2010/main" val="3183899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B1BBE1C5-70CD-4065-B8DB-4E328C255C61}"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38830AA-E5BA-4F87-B3A3-94625F4AFB45}" type="slidenum">
              <a:rPr lang="zh-CN" altLang="en-US"/>
              <a:pPr>
                <a:defRPr/>
              </a:pPr>
              <a:t>‹#›</a:t>
            </a:fld>
            <a:endParaRPr lang="zh-CN" altLang="en-US"/>
          </a:p>
        </p:txBody>
      </p:sp>
    </p:spTree>
    <p:extLst>
      <p:ext uri="{BB962C8B-B14F-4D97-AF65-F5344CB8AC3E}">
        <p14:creationId xmlns:p14="http://schemas.microsoft.com/office/powerpoint/2010/main" val="536578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9ABABD1-9D88-4382-AAFD-E99CE9C91ECB}" type="datetimeFigureOut">
              <a:rPr lang="zh-CN" altLang="en-US"/>
              <a:pPr>
                <a:defRPr/>
              </a:pPr>
              <a:t>2013/4/27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CA379B3-0785-4A82-AD4F-0C38D67551DE}" type="slidenum">
              <a:rPr lang="zh-CN" altLang="en-US"/>
              <a:pPr>
                <a:defRPr/>
              </a:pPr>
              <a:t>‹#›</a:t>
            </a:fld>
            <a:endParaRPr lang="zh-CN" altLang="en-US"/>
          </a:p>
        </p:txBody>
      </p:sp>
    </p:spTree>
    <p:extLst>
      <p:ext uri="{BB962C8B-B14F-4D97-AF65-F5344CB8AC3E}">
        <p14:creationId xmlns:p14="http://schemas.microsoft.com/office/powerpoint/2010/main" val="305438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0933613-4C4B-47EC-88FE-E3DA4D36CFC9}" type="datetimeFigureOut">
              <a:rPr lang="zh-CN" altLang="en-US"/>
              <a:pPr>
                <a:defRPr/>
              </a:pPr>
              <a:t>2013/4/27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8E1C7C6-3182-48D3-A009-6876F6527D6D}" type="slidenum">
              <a:rPr lang="zh-CN" altLang="en-US"/>
              <a:pPr>
                <a:defRPr/>
              </a:pPr>
              <a:t>‹#›</a:t>
            </a:fld>
            <a:endParaRPr lang="zh-CN" altLang="en-US"/>
          </a:p>
        </p:txBody>
      </p:sp>
    </p:spTree>
    <p:extLst>
      <p:ext uri="{BB962C8B-B14F-4D97-AF65-F5344CB8AC3E}">
        <p14:creationId xmlns:p14="http://schemas.microsoft.com/office/powerpoint/2010/main" val="1431485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BA9AE11-0D0F-4B0F-B895-172B09E14779}" type="datetimeFigureOut">
              <a:rPr lang="zh-CN" altLang="en-US"/>
              <a:pPr>
                <a:defRPr/>
              </a:pPr>
              <a:t>2013/4/27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B49FDF4-2556-4043-BB10-CC70C7B77D8A}" type="slidenum">
              <a:rPr lang="zh-CN" altLang="en-US"/>
              <a:pPr>
                <a:defRPr/>
              </a:pPr>
              <a:t>‹#›</a:t>
            </a:fld>
            <a:endParaRPr lang="zh-CN" altLang="en-US"/>
          </a:p>
        </p:txBody>
      </p:sp>
    </p:spTree>
    <p:extLst>
      <p:ext uri="{BB962C8B-B14F-4D97-AF65-F5344CB8AC3E}">
        <p14:creationId xmlns:p14="http://schemas.microsoft.com/office/powerpoint/2010/main" val="3840457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43ED48C-F7B9-4B8A-B201-3359E7B064E8}"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2134494-B9AA-4782-9005-EC734C450830}" type="slidenum">
              <a:rPr lang="zh-CN" altLang="en-US"/>
              <a:pPr>
                <a:defRPr/>
              </a:pPr>
              <a:t>‹#›</a:t>
            </a:fld>
            <a:endParaRPr lang="zh-CN" altLang="en-US"/>
          </a:p>
        </p:txBody>
      </p:sp>
    </p:spTree>
    <p:extLst>
      <p:ext uri="{BB962C8B-B14F-4D97-AF65-F5344CB8AC3E}">
        <p14:creationId xmlns:p14="http://schemas.microsoft.com/office/powerpoint/2010/main" val="1268386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37CC1D3-3661-496A-A2E5-77ECC1C42492}"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35EF167-7C16-455F-920E-00597A9FCD83}" type="slidenum">
              <a:rPr lang="zh-CN" altLang="en-US"/>
              <a:pPr>
                <a:defRPr/>
              </a:pPr>
              <a:t>‹#›</a:t>
            </a:fld>
            <a:endParaRPr lang="zh-CN" altLang="en-US"/>
          </a:p>
        </p:txBody>
      </p:sp>
    </p:spTree>
    <p:extLst>
      <p:ext uri="{BB962C8B-B14F-4D97-AF65-F5344CB8AC3E}">
        <p14:creationId xmlns:p14="http://schemas.microsoft.com/office/powerpoint/2010/main" val="2667394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F6B8563-1237-4F26-A4F1-7FE84DFBF03B}"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41F7D64-59C5-40E4-A8CA-563B29A38B6C}" type="slidenum">
              <a:rPr lang="zh-CN" altLang="en-US"/>
              <a:pPr>
                <a:defRPr/>
              </a:pPr>
              <a:t>‹#›</a:t>
            </a:fld>
            <a:endParaRPr lang="zh-CN" altLang="en-US"/>
          </a:p>
        </p:txBody>
      </p:sp>
    </p:spTree>
    <p:extLst>
      <p:ext uri="{BB962C8B-B14F-4D97-AF65-F5344CB8AC3E}">
        <p14:creationId xmlns:p14="http://schemas.microsoft.com/office/powerpoint/2010/main" val="3098103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37F4ABC-15D9-43B1-88E5-05E8AD3F20FB}"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A19DCAC-3B38-4947-966C-1B367385C968}" type="slidenum">
              <a:rPr lang="zh-CN" altLang="en-US"/>
              <a:pPr>
                <a:defRPr/>
              </a:pPr>
              <a:t>‹#›</a:t>
            </a:fld>
            <a:endParaRPr lang="zh-CN" altLang="en-US"/>
          </a:p>
        </p:txBody>
      </p:sp>
    </p:spTree>
    <p:extLst>
      <p:ext uri="{BB962C8B-B14F-4D97-AF65-F5344CB8AC3E}">
        <p14:creationId xmlns:p14="http://schemas.microsoft.com/office/powerpoint/2010/main" val="54405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6" name="标题占位符 1"/>
          <p:cNvSpPr>
            <a:spLocks noGrp="1" noChangeArrowheads="1"/>
          </p:cNvSpPr>
          <p:nvPr>
            <p:ph type="title"/>
          </p:nvPr>
        </p:nvSpPr>
        <p:spPr bwMode="auto">
          <a:xfrm>
            <a:off x="457200" y="3352802"/>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dirty="0" smtClean="0"/>
              <a:t>单击此处编辑母版标题样式</a:t>
            </a:r>
          </a:p>
        </p:txBody>
      </p:sp>
    </p:spTree>
    <p:extLst>
      <p:ext uri="{BB962C8B-B14F-4D97-AF65-F5344CB8AC3E}">
        <p14:creationId xmlns:p14="http://schemas.microsoft.com/office/powerpoint/2010/main" val="2139644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65DC302-488B-4D28-8420-A6B10E95B34C}"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F16AC3-064C-45EE-9B50-C52718877F9D}" type="slidenum">
              <a:rPr lang="zh-CN" altLang="en-US"/>
              <a:pPr>
                <a:defRPr/>
              </a:pPr>
              <a:t>‹#›</a:t>
            </a:fld>
            <a:endParaRPr lang="zh-CN" altLang="en-US"/>
          </a:p>
        </p:txBody>
      </p:sp>
    </p:spTree>
    <p:extLst>
      <p:ext uri="{BB962C8B-B14F-4D97-AF65-F5344CB8AC3E}">
        <p14:creationId xmlns:p14="http://schemas.microsoft.com/office/powerpoint/2010/main" val="343775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7099942-804B-4717-AEA2-385027B1A91F}"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BF5D638-64DA-4E18-894A-7806C69D295C}" type="slidenum">
              <a:rPr lang="zh-CN" altLang="en-US"/>
              <a:pPr>
                <a:defRPr/>
              </a:pPr>
              <a:t>‹#›</a:t>
            </a:fld>
            <a:endParaRPr lang="zh-CN" altLang="en-US"/>
          </a:p>
        </p:txBody>
      </p:sp>
    </p:spTree>
    <p:extLst>
      <p:ext uri="{BB962C8B-B14F-4D97-AF65-F5344CB8AC3E}">
        <p14:creationId xmlns:p14="http://schemas.microsoft.com/office/powerpoint/2010/main" val="1241589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80F097E-72E7-4ED2-9A8E-7984F496FBE3}"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24B0245-7EBB-48C3-A104-A68BDABB7764}" type="slidenum">
              <a:rPr lang="zh-CN" altLang="en-US"/>
              <a:pPr>
                <a:defRPr/>
              </a:pPr>
              <a:t>‹#›</a:t>
            </a:fld>
            <a:endParaRPr lang="zh-CN" altLang="en-US"/>
          </a:p>
        </p:txBody>
      </p:sp>
    </p:spTree>
    <p:extLst>
      <p:ext uri="{BB962C8B-B14F-4D97-AF65-F5344CB8AC3E}">
        <p14:creationId xmlns:p14="http://schemas.microsoft.com/office/powerpoint/2010/main" val="279952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5C566B9-5EBF-4C7A-8E20-570B19629555}"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9BA4262-3900-4AED-8AF1-22D3E23EA810}" type="slidenum">
              <a:rPr lang="zh-CN" altLang="en-US"/>
              <a:pPr>
                <a:defRPr/>
              </a:pPr>
              <a:t>‹#›</a:t>
            </a:fld>
            <a:endParaRPr lang="zh-CN" altLang="en-US"/>
          </a:p>
        </p:txBody>
      </p:sp>
    </p:spTree>
    <p:extLst>
      <p:ext uri="{BB962C8B-B14F-4D97-AF65-F5344CB8AC3E}">
        <p14:creationId xmlns:p14="http://schemas.microsoft.com/office/powerpoint/2010/main" val="795950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18BA899-B94E-4084-A0AC-CDC35D9EAFC1}" type="datetimeFigureOut">
              <a:rPr lang="zh-CN" altLang="en-US"/>
              <a:pPr>
                <a:defRPr/>
              </a:pPr>
              <a:t>2013/4/27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5C05CBC-3C3F-4A1E-B324-82B41FEAC35B}" type="slidenum">
              <a:rPr lang="zh-CN" altLang="en-US"/>
              <a:pPr>
                <a:defRPr/>
              </a:pPr>
              <a:t>‹#›</a:t>
            </a:fld>
            <a:endParaRPr lang="zh-CN" altLang="en-US"/>
          </a:p>
        </p:txBody>
      </p:sp>
    </p:spTree>
    <p:extLst>
      <p:ext uri="{BB962C8B-B14F-4D97-AF65-F5344CB8AC3E}">
        <p14:creationId xmlns:p14="http://schemas.microsoft.com/office/powerpoint/2010/main" val="4140527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ADF8D749-E36A-4EAE-B994-78BF71B934DC}" type="datetimeFigureOut">
              <a:rPr lang="zh-CN" altLang="en-US"/>
              <a:pPr>
                <a:defRPr/>
              </a:pPr>
              <a:t>2013/4/27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240BAFF-C7F5-45D7-AEB6-A6462C0F249A}" type="slidenum">
              <a:rPr lang="zh-CN" altLang="en-US"/>
              <a:pPr>
                <a:defRPr/>
              </a:pPr>
              <a:t>‹#›</a:t>
            </a:fld>
            <a:endParaRPr lang="zh-CN" altLang="en-US"/>
          </a:p>
        </p:txBody>
      </p:sp>
    </p:spTree>
    <p:extLst>
      <p:ext uri="{BB962C8B-B14F-4D97-AF65-F5344CB8AC3E}">
        <p14:creationId xmlns:p14="http://schemas.microsoft.com/office/powerpoint/2010/main" val="435534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6BED7A2-51EB-4A27-995B-6603222C72A0}" type="datetimeFigureOut">
              <a:rPr lang="zh-CN" altLang="en-US"/>
              <a:pPr>
                <a:defRPr/>
              </a:pPr>
              <a:t>2013/4/27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FE72F2C-F59A-442C-938F-1AF8BF031287}" type="slidenum">
              <a:rPr lang="zh-CN" altLang="en-US"/>
              <a:pPr>
                <a:defRPr/>
              </a:pPr>
              <a:t>‹#›</a:t>
            </a:fld>
            <a:endParaRPr lang="zh-CN" altLang="en-US"/>
          </a:p>
        </p:txBody>
      </p:sp>
    </p:spTree>
    <p:extLst>
      <p:ext uri="{BB962C8B-B14F-4D97-AF65-F5344CB8AC3E}">
        <p14:creationId xmlns:p14="http://schemas.microsoft.com/office/powerpoint/2010/main" val="2309689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9BE28D7-1833-46DB-9CCA-CA9E34F6B703}"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2A60D5F-DC24-4C35-A95E-910F3C46CAEE}" type="slidenum">
              <a:rPr lang="zh-CN" altLang="en-US"/>
              <a:pPr>
                <a:defRPr/>
              </a:pPr>
              <a:t>‹#›</a:t>
            </a:fld>
            <a:endParaRPr lang="zh-CN" altLang="en-US"/>
          </a:p>
        </p:txBody>
      </p:sp>
    </p:spTree>
    <p:extLst>
      <p:ext uri="{BB962C8B-B14F-4D97-AF65-F5344CB8AC3E}">
        <p14:creationId xmlns:p14="http://schemas.microsoft.com/office/powerpoint/2010/main" val="149795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8BF6E1F-608C-47FA-B92B-EE2809E9DBB7}" type="datetimeFigureOut">
              <a:rPr lang="zh-CN" altLang="en-US"/>
              <a:pPr>
                <a:defRPr/>
              </a:pPr>
              <a:t>2013/4/27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6802AF7-C6CB-4641-B7A9-41A2476B0C36}" type="slidenum">
              <a:rPr lang="zh-CN" altLang="en-US"/>
              <a:pPr>
                <a:defRPr/>
              </a:pPr>
              <a:t>‹#›</a:t>
            </a:fld>
            <a:endParaRPr lang="zh-CN" altLang="en-US"/>
          </a:p>
        </p:txBody>
      </p:sp>
    </p:spTree>
    <p:extLst>
      <p:ext uri="{BB962C8B-B14F-4D97-AF65-F5344CB8AC3E}">
        <p14:creationId xmlns:p14="http://schemas.microsoft.com/office/powerpoint/2010/main" val="3364448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3B7BC2-0F02-438D-9800-DAFFFB5DAB51}"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B3DD3BB-DB23-4A19-A19D-265CF8FEB323}" type="slidenum">
              <a:rPr lang="zh-CN" altLang="en-US"/>
              <a:pPr>
                <a:defRPr/>
              </a:pPr>
              <a:t>‹#›</a:t>
            </a:fld>
            <a:endParaRPr lang="zh-CN" altLang="en-US"/>
          </a:p>
        </p:txBody>
      </p:sp>
    </p:spTree>
    <p:extLst>
      <p:ext uri="{BB962C8B-B14F-4D97-AF65-F5344CB8AC3E}">
        <p14:creationId xmlns:p14="http://schemas.microsoft.com/office/powerpoint/2010/main" val="297104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 descr="E:\yinfeifei\2012年工作项目\UFIDA用友 2012\用友大企业私有云 李凯\9.4传统企业电商之路PPT美化\png\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0"/>
            <a:ext cx="9153525"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Tree>
    <p:extLst>
      <p:ext uri="{BB962C8B-B14F-4D97-AF65-F5344CB8AC3E}">
        <p14:creationId xmlns:p14="http://schemas.microsoft.com/office/powerpoint/2010/main" val="434227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EFDDE39-8ECE-4D08-A781-07AC0BABC5EB}"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2284BBA-E893-4E9C-B402-FE1D4FA0F75A}" type="slidenum">
              <a:rPr lang="zh-CN" altLang="en-US"/>
              <a:pPr>
                <a:defRPr/>
              </a:pPr>
              <a:t>‹#›</a:t>
            </a:fld>
            <a:endParaRPr lang="zh-CN" altLang="en-US"/>
          </a:p>
        </p:txBody>
      </p:sp>
    </p:spTree>
    <p:extLst>
      <p:ext uri="{BB962C8B-B14F-4D97-AF65-F5344CB8AC3E}">
        <p14:creationId xmlns:p14="http://schemas.microsoft.com/office/powerpoint/2010/main" val="91742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63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39750"/>
            <a:ext cx="9144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04788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0" y="195263"/>
            <a:ext cx="5699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rgbClr val="A6A6A6"/>
                </a:solidFill>
                <a:cs typeface="Arial" charset="0"/>
              </a:rPr>
              <a:t>Yonyou</a:t>
            </a:r>
            <a:r>
              <a:rPr lang="en-US" altLang="zh-CN" sz="700" b="1" dirty="0" smtClean="0">
                <a:solidFill>
                  <a:srgbClr val="A6A6A6"/>
                </a:solidFill>
                <a:cs typeface="Arial" charset="0"/>
              </a:rPr>
              <a:t> Software Corporation</a:t>
            </a:r>
            <a:endParaRPr lang="zh-CN" altLang="en-US" sz="700" b="1" dirty="0" smtClean="0">
              <a:solidFill>
                <a:srgbClr val="A6A6A6"/>
              </a:solidFill>
              <a:cs typeface="Arial" charset="0"/>
            </a:endParaRPr>
          </a:p>
        </p:txBody>
      </p:sp>
      <p:sp>
        <p:nvSpPr>
          <p:cNvPr id="7"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38691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userDrawn="1"/>
        </p:nvPicPr>
        <p:blipFill>
          <a:blip r:embed="rId2">
            <a:extLst>
              <a:ext uri="{28A0092B-C50C-407E-A947-70E740481C1C}">
                <a14:useLocalDpi xmlns:a14="http://schemas.microsoft.com/office/drawing/2010/main" val="0"/>
              </a:ext>
            </a:extLst>
          </a:blip>
          <a:srcRect b="11415"/>
          <a:stretch>
            <a:fillRect/>
          </a:stretch>
        </p:blipFill>
        <p:spPr bwMode="auto">
          <a:xfrm>
            <a:off x="0" y="3956050"/>
            <a:ext cx="914400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err="1" smtClean="0">
                <a:solidFill>
                  <a:schemeClr val="bg1"/>
                </a:solidFill>
                <a:cs typeface="Arial" charset="0"/>
              </a:rPr>
              <a:t>Yonyou</a:t>
            </a:r>
            <a:r>
              <a:rPr lang="en-US" altLang="zh-CN" sz="700" b="1" dirty="0" smtClean="0">
                <a:solidFill>
                  <a:schemeClr val="bg1"/>
                </a:solidFill>
                <a:cs typeface="Arial" charset="0"/>
              </a:rPr>
              <a:t> Software Corporation</a:t>
            </a:r>
            <a:endParaRPr lang="zh-CN" altLang="en-US" sz="700" b="1" dirty="0" smtClean="0">
              <a:solidFill>
                <a:schemeClr val="bg1"/>
              </a:solidFill>
              <a:cs typeface="Arial" charset="0"/>
            </a:endParaRPr>
          </a:p>
        </p:txBody>
      </p:sp>
      <p:pic>
        <p:nvPicPr>
          <p:cNvPr id="4" name="Picture 4" descr="E:\yinfeifei\2013年工作项目\yonyou用友 2013\用友 集团品推\集团PPT模版2013\软件园版\png\l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19375" y="2514600"/>
            <a:ext cx="4214813"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03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3375" y="333375"/>
            <a:ext cx="6038850" cy="4572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52600"/>
            <a:ext cx="4000500" cy="4648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752600"/>
            <a:ext cx="4000500" cy="4648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381000" y="6461125"/>
            <a:ext cx="1219200" cy="24447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4114800" y="6461125"/>
            <a:ext cx="1295400" cy="244475"/>
          </a:xfrm>
          <a:prstGeom prst="rect">
            <a:avLst/>
          </a:prstGeom>
        </p:spPr>
        <p:txBody>
          <a:bodyPr/>
          <a:lstStyle>
            <a:lvl1pPr>
              <a:defRPr/>
            </a:lvl1pPr>
          </a:lstStyle>
          <a:p>
            <a:pPr>
              <a:defRPr/>
            </a:pPr>
            <a:fld id="{3D95F614-D186-4820-B628-B4BFE845D04D}" type="slidenum">
              <a:rPr lang="en-US" altLang="zh-CN"/>
              <a:pPr>
                <a:defRPr/>
              </a:pPr>
              <a:t>‹#›</a:t>
            </a:fld>
            <a:endParaRPr lang="en-US" altLang="zh-CN" dirty="0"/>
          </a:p>
        </p:txBody>
      </p:sp>
    </p:spTree>
    <p:extLst>
      <p:ext uri="{BB962C8B-B14F-4D97-AF65-F5344CB8AC3E}">
        <p14:creationId xmlns:p14="http://schemas.microsoft.com/office/powerpoint/2010/main" val="4108416152"/>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DD48804-50C6-43E1-AD29-CD7D46DC3370}" type="datetimeFigureOut">
              <a:rPr lang="zh-CN" altLang="en-US"/>
              <a:pPr>
                <a:defRPr/>
              </a:pPr>
              <a:t>2013/4/27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774B5D-3360-4C0F-B2A7-4ADCE162579B}" type="slidenum">
              <a:rPr lang="zh-CN" altLang="en-US"/>
              <a:pPr>
                <a:defRPr/>
              </a:pPr>
              <a:t>‹#›</a:t>
            </a:fld>
            <a:endParaRPr lang="zh-CN" altLang="en-US"/>
          </a:p>
        </p:txBody>
      </p:sp>
    </p:spTree>
    <p:extLst>
      <p:ext uri="{BB962C8B-B14F-4D97-AF65-F5344CB8AC3E}">
        <p14:creationId xmlns:p14="http://schemas.microsoft.com/office/powerpoint/2010/main" val="246060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Lst>
  <p:txStyles>
    <p:title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eaLnBrk="0" fontAlgn="base" hangingPunct="0">
        <a:spcBef>
          <a:spcPct val="20000"/>
        </a:spcBef>
        <a:spcAft>
          <a:spcPct val="0"/>
        </a:spcAft>
        <a:buSzPct val="90000"/>
        <a:buBlip>
          <a:blip r:embed="rId10"/>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11"/>
        </a:buBlip>
        <a:defRPr>
          <a:solidFill>
            <a:schemeClr val="tx1"/>
          </a:solidFill>
          <a:latin typeface="+mn-lt"/>
          <a:ea typeface="+mn-ea"/>
        </a:defRPr>
      </a:lvl2pPr>
      <a:lvl3pPr marL="1143000" indent="-228600" algn="l" rtl="0" eaLnBrk="0" fontAlgn="base" hangingPunct="0">
        <a:spcBef>
          <a:spcPct val="20000"/>
        </a:spcBef>
        <a:spcAft>
          <a:spcPct val="0"/>
        </a:spcAft>
        <a:buSzPct val="50000"/>
        <a:buBlip>
          <a:blip r:embed="rId11"/>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defRPr/>
            </a:pPr>
            <a:fld id="{E043AE1B-D0C1-40D4-9FCA-CE3062427B27}" type="datetimeFigureOut">
              <a:rPr lang="zh-CN" altLang="en-US"/>
              <a:pPr>
                <a:defRPr/>
              </a:pPr>
              <a:t>2013/4/27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defRPr/>
            </a:pPr>
            <a:fld id="{B930675B-9D59-42E6-B545-8183BBF32A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defRPr/>
            </a:pPr>
            <a:fld id="{81AD4BF4-17B9-42C3-81E9-D262D89B6D05}" type="datetimeFigureOut">
              <a:rPr lang="zh-CN" altLang="en-US"/>
              <a:pPr>
                <a:defRPr/>
              </a:pPr>
              <a:t>2013/4/27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defRPr/>
            </a:pPr>
            <a:fld id="{8EBC1670-42E7-45B7-8A61-27267FB7FB2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hyperlink" Target="http://topic.it168.com/factory/DTCC2013/doc/a7.pdf" TargetMode="External"/><Relationship Id="rId13" Type="http://schemas.openxmlformats.org/officeDocument/2006/relationships/hyperlink" Target="http://topic.it168.com/factory/DTCC2013/doc/a12.pdf" TargetMode="External"/><Relationship Id="rId3" Type="http://schemas.openxmlformats.org/officeDocument/2006/relationships/hyperlink" Target="http://topic.it168.com/factory/DTCC2013/doc/a1.pdf" TargetMode="External"/><Relationship Id="rId7" Type="http://schemas.openxmlformats.org/officeDocument/2006/relationships/hyperlink" Target="http://topic.it168.com/factory/DTCC2013/doc/a6.pdf" TargetMode="External"/><Relationship Id="rId12" Type="http://schemas.openxmlformats.org/officeDocument/2006/relationships/hyperlink" Target="http://topic.it168.com/factory/DTCC2013/doc/a11.pdf" TargetMode="External"/><Relationship Id="rId17" Type="http://schemas.openxmlformats.org/officeDocument/2006/relationships/hyperlink" Target="http://topic.it168.com/factory/DTCC2013/doc/a16.pdf" TargetMode="External"/><Relationship Id="rId2" Type="http://schemas.openxmlformats.org/officeDocument/2006/relationships/notesSlide" Target="../notesSlides/notesSlide90.xml"/><Relationship Id="rId16" Type="http://schemas.openxmlformats.org/officeDocument/2006/relationships/hyperlink" Target="http://topic.it168.com/factory/DTCC2013/doc/a15.pdf" TargetMode="External"/><Relationship Id="rId1" Type="http://schemas.openxmlformats.org/officeDocument/2006/relationships/slideLayout" Target="../slideLayouts/slideLayout5.xml"/><Relationship Id="rId6" Type="http://schemas.openxmlformats.org/officeDocument/2006/relationships/hyperlink" Target="http://topic.it168.com/factory/DTCC2013/doc/a5.pdf" TargetMode="External"/><Relationship Id="rId11" Type="http://schemas.openxmlformats.org/officeDocument/2006/relationships/hyperlink" Target="http://topic.it168.com/factory/DTCC2013/doc/a10.pdf" TargetMode="External"/><Relationship Id="rId5" Type="http://schemas.openxmlformats.org/officeDocument/2006/relationships/hyperlink" Target="http://topic.it168.com/factory/DTCC2013/doc/a3.pdf" TargetMode="External"/><Relationship Id="rId15" Type="http://schemas.openxmlformats.org/officeDocument/2006/relationships/hyperlink" Target="http://topic.it168.com/factory/DTCC2013/doc/a14.pdf" TargetMode="External"/><Relationship Id="rId10" Type="http://schemas.openxmlformats.org/officeDocument/2006/relationships/hyperlink" Target="http://topic.it168.com/factory/DTCC2013/doc/a9.pdf" TargetMode="External"/><Relationship Id="rId4" Type="http://schemas.openxmlformats.org/officeDocument/2006/relationships/hyperlink" Target="http://topic.it168.com/factory/DTCC2013/doc/a2.pdf" TargetMode="External"/><Relationship Id="rId9" Type="http://schemas.openxmlformats.org/officeDocument/2006/relationships/hyperlink" Target="http://topic.it168.com/factory/DTCC2013/doc/a8.pdf" TargetMode="External"/><Relationship Id="rId14" Type="http://schemas.openxmlformats.org/officeDocument/2006/relationships/hyperlink" Target="http://topic.it168.com/factory/DTCC2013/doc/a13.pdf"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topic.it168.com/factory/DTCC2013/doc/a24.pdf" TargetMode="External"/><Relationship Id="rId13" Type="http://schemas.openxmlformats.org/officeDocument/2006/relationships/hyperlink" Target="http://topic.it168.com/factory/DTCC2013/doc/a29.pdf" TargetMode="External"/><Relationship Id="rId3" Type="http://schemas.openxmlformats.org/officeDocument/2006/relationships/hyperlink" Target="http://topic.it168.com/factory/DTCC2013/doc/a19.pdf" TargetMode="External"/><Relationship Id="rId7" Type="http://schemas.openxmlformats.org/officeDocument/2006/relationships/hyperlink" Target="http://topic.it168.com/factory/DTCC2013/doc/a23.pdf" TargetMode="External"/><Relationship Id="rId12" Type="http://schemas.openxmlformats.org/officeDocument/2006/relationships/hyperlink" Target="http://topic.it168.com/factory/DTCC2013/doc/a28.pdf" TargetMode="External"/><Relationship Id="rId17" Type="http://schemas.openxmlformats.org/officeDocument/2006/relationships/hyperlink" Target="http://topic.it168.com/factory/DTCC2013/doc/a53.pdf" TargetMode="External"/><Relationship Id="rId2" Type="http://schemas.openxmlformats.org/officeDocument/2006/relationships/notesSlide" Target="../notesSlides/notesSlide91.xml"/><Relationship Id="rId16" Type="http://schemas.openxmlformats.org/officeDocument/2006/relationships/hyperlink" Target="http://topic.it168.com/factory/DTCC2013/doc/a32.pdf" TargetMode="External"/><Relationship Id="rId1" Type="http://schemas.openxmlformats.org/officeDocument/2006/relationships/slideLayout" Target="../slideLayouts/slideLayout5.xml"/><Relationship Id="rId6" Type="http://schemas.openxmlformats.org/officeDocument/2006/relationships/hyperlink" Target="http://topic.it168.com/factory/DTCC2013/doc/a22.pdf" TargetMode="External"/><Relationship Id="rId11" Type="http://schemas.openxmlformats.org/officeDocument/2006/relationships/hyperlink" Target="http://topic.it168.com/factory/DTCC2013/doc/a27.pdf" TargetMode="External"/><Relationship Id="rId5" Type="http://schemas.openxmlformats.org/officeDocument/2006/relationships/hyperlink" Target="http://topic.it168.com/factory/DTCC2013/doc/a21.pdf" TargetMode="External"/><Relationship Id="rId15" Type="http://schemas.openxmlformats.org/officeDocument/2006/relationships/hyperlink" Target="http://topic.it168.com/factory/DTCC2013/doc/a31.pdf" TargetMode="External"/><Relationship Id="rId10" Type="http://schemas.openxmlformats.org/officeDocument/2006/relationships/hyperlink" Target="http://topic.it168.com/factory/DTCC2013/doc/a26.pdf" TargetMode="External"/><Relationship Id="rId4" Type="http://schemas.openxmlformats.org/officeDocument/2006/relationships/hyperlink" Target="http://topic.it168.com/factory/DTCC2013/doc/a20.pdf" TargetMode="External"/><Relationship Id="rId9" Type="http://schemas.openxmlformats.org/officeDocument/2006/relationships/hyperlink" Target="http://topic.it168.com/factory/DTCC2013/doc/a25.pdf" TargetMode="External"/><Relationship Id="rId14" Type="http://schemas.openxmlformats.org/officeDocument/2006/relationships/hyperlink" Target="http://topic.it168.com/factory/DTCC2013/doc/a30.pdf"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topic.it168.com/factory/DTCC2013/doc/a39.pdf" TargetMode="External"/><Relationship Id="rId13" Type="http://schemas.openxmlformats.org/officeDocument/2006/relationships/hyperlink" Target="http://topic.it168.com/factory/DTCC2013/doc/a44.pdf" TargetMode="External"/><Relationship Id="rId3" Type="http://schemas.openxmlformats.org/officeDocument/2006/relationships/hyperlink" Target="http://topic.it168.com/factory/DTCC2013/doc/a33.pdf" TargetMode="External"/><Relationship Id="rId7" Type="http://schemas.openxmlformats.org/officeDocument/2006/relationships/hyperlink" Target="http://topic.it168.com/factory/DTCC2013/doc/a38.pdf" TargetMode="External"/><Relationship Id="rId12" Type="http://schemas.openxmlformats.org/officeDocument/2006/relationships/hyperlink" Target="http://topic.it168.com/factory/DTCC2013/doc/a43.pdf" TargetMode="External"/><Relationship Id="rId17" Type="http://schemas.openxmlformats.org/officeDocument/2006/relationships/hyperlink" Target="http://topic.it168.com/factory/DTCC2013/doc/a49.pdf" TargetMode="External"/><Relationship Id="rId2" Type="http://schemas.openxmlformats.org/officeDocument/2006/relationships/notesSlide" Target="../notesSlides/notesSlide92.xml"/><Relationship Id="rId16" Type="http://schemas.openxmlformats.org/officeDocument/2006/relationships/hyperlink" Target="http://topic.it168.com/factory/DTCC2013/doc/a47.pdf" TargetMode="External"/><Relationship Id="rId1" Type="http://schemas.openxmlformats.org/officeDocument/2006/relationships/slideLayout" Target="../slideLayouts/slideLayout5.xml"/><Relationship Id="rId6" Type="http://schemas.openxmlformats.org/officeDocument/2006/relationships/hyperlink" Target="http://topic.it168.com/factory/DTCC2013/doc/a36.pdf" TargetMode="External"/><Relationship Id="rId11" Type="http://schemas.openxmlformats.org/officeDocument/2006/relationships/hyperlink" Target="http://topic.it168.com/factory/DTCC2013/doc/a42.pdf" TargetMode="External"/><Relationship Id="rId5" Type="http://schemas.openxmlformats.org/officeDocument/2006/relationships/hyperlink" Target="http://topic.it168.com/factory/DTCC2013/doc/a35.pdf" TargetMode="External"/><Relationship Id="rId15" Type="http://schemas.openxmlformats.org/officeDocument/2006/relationships/hyperlink" Target="http://topic.it168.com/factory/DTCC2013/doc/a46.pdf" TargetMode="External"/><Relationship Id="rId10" Type="http://schemas.openxmlformats.org/officeDocument/2006/relationships/hyperlink" Target="http://topic.it168.com/factory/DTCC2013/doc/a41.pdf" TargetMode="External"/><Relationship Id="rId4" Type="http://schemas.openxmlformats.org/officeDocument/2006/relationships/hyperlink" Target="http://topic.it168.com/factory/DTCC2013/doc/a34.pdf" TargetMode="External"/><Relationship Id="rId9" Type="http://schemas.openxmlformats.org/officeDocument/2006/relationships/hyperlink" Target="http://topic.it168.com/factory/DTCC2013/doc/a40.pdf" TargetMode="External"/><Relationship Id="rId14" Type="http://schemas.openxmlformats.org/officeDocument/2006/relationships/hyperlink" Target="http://topic.it168.com/factory/DTCC2013/doc/a45.pdf"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notesSlide" Target="../notesSlides/notesSlide93.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7092" y="3657594"/>
            <a:ext cx="8229600" cy="792163"/>
          </a:xfrm>
        </p:spPr>
        <p:txBody>
          <a:bodyPr/>
          <a:lstStyle/>
          <a:p>
            <a:pPr>
              <a:defRPr/>
            </a:pPr>
            <a:r>
              <a:rPr lang="en-US" altLang="zh-CN" dirty="0" err="1" smtClean="0"/>
              <a:t>Hadoop</a:t>
            </a:r>
            <a:r>
              <a:rPr lang="en-US" altLang="zh-CN" dirty="0" smtClean="0"/>
              <a:t> </a:t>
            </a:r>
            <a:r>
              <a:rPr lang="zh-CN" altLang="en-US" dirty="0" smtClean="0"/>
              <a:t>大数据平台体系</a:t>
            </a:r>
            <a:endParaRPr lang="zh-CN" altLang="en-US" dirty="0"/>
          </a:p>
        </p:txBody>
      </p:sp>
      <p:sp>
        <p:nvSpPr>
          <p:cNvPr id="6" name="TextBox 4"/>
          <p:cNvSpPr txBox="1">
            <a:spLocks noChangeArrowheads="1"/>
          </p:cNvSpPr>
          <p:nvPr/>
        </p:nvSpPr>
        <p:spPr bwMode="auto">
          <a:xfrm>
            <a:off x="6476950" y="5257752"/>
            <a:ext cx="2168542" cy="824841"/>
          </a:xfrm>
          <a:prstGeom prst="rect">
            <a:avLst/>
          </a:prstGeom>
          <a:noFill/>
          <a:ln>
            <a:noFill/>
          </a:ln>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Font typeface="Arial" charset="0"/>
              <a:buNone/>
              <a:defRPr/>
            </a:pPr>
            <a:r>
              <a:rPr lang="en-US" altLang="zh-CN" sz="1400" dirty="0" smtClean="0">
                <a:solidFill>
                  <a:schemeClr val="bg1">
                    <a:lumMod val="50000"/>
                  </a:schemeClr>
                </a:solidFill>
                <a:latin typeface="微软雅黑" pitchFamily="34" charset="-122"/>
                <a:ea typeface="微软雅黑" pitchFamily="34" charset="-122"/>
              </a:rPr>
              <a:t>UAP</a:t>
            </a:r>
            <a:r>
              <a:rPr lang="zh-CN" altLang="en-US" sz="1400" dirty="0" smtClean="0">
                <a:solidFill>
                  <a:schemeClr val="bg1">
                    <a:lumMod val="50000"/>
                  </a:schemeClr>
                </a:solidFill>
                <a:latin typeface="微软雅黑" pitchFamily="34" charset="-122"/>
                <a:ea typeface="微软雅黑" pitchFamily="34" charset="-122"/>
              </a:rPr>
              <a:t>中心数据平台产品部</a:t>
            </a:r>
            <a:endParaRPr lang="en-US" altLang="zh-CN" sz="1400" dirty="0" smtClean="0">
              <a:solidFill>
                <a:schemeClr val="bg1">
                  <a:lumMod val="50000"/>
                </a:schemeClr>
              </a:solidFill>
              <a:latin typeface="微软雅黑" pitchFamily="34" charset="-122"/>
              <a:ea typeface="微软雅黑" pitchFamily="34" charset="-122"/>
            </a:endParaRPr>
          </a:p>
          <a:p>
            <a:pPr algn="ctr" eaLnBrk="1" hangingPunct="1">
              <a:spcBef>
                <a:spcPct val="20000"/>
              </a:spcBef>
              <a:buFont typeface="Arial" charset="0"/>
              <a:buNone/>
              <a:defRPr/>
            </a:pPr>
            <a:r>
              <a:rPr lang="zh-CN" altLang="en-US" sz="1400" dirty="0" smtClean="0">
                <a:solidFill>
                  <a:schemeClr val="bg1">
                    <a:lumMod val="50000"/>
                  </a:schemeClr>
                </a:solidFill>
                <a:latin typeface="微软雅黑" pitchFamily="34" charset="-122"/>
                <a:ea typeface="微软雅黑" pitchFamily="34" charset="-122"/>
              </a:rPr>
              <a:t>马太航 </a:t>
            </a:r>
            <a:endParaRPr lang="en-US" altLang="zh-CN" sz="1400" dirty="0" smtClean="0">
              <a:solidFill>
                <a:schemeClr val="bg1">
                  <a:lumMod val="50000"/>
                </a:schemeClr>
              </a:solidFill>
              <a:latin typeface="微软雅黑" pitchFamily="34" charset="-122"/>
              <a:ea typeface="微软雅黑" pitchFamily="34" charset="-122"/>
            </a:endParaRPr>
          </a:p>
          <a:p>
            <a:pPr algn="ctr" eaLnBrk="1" hangingPunct="1">
              <a:spcBef>
                <a:spcPct val="20000"/>
              </a:spcBef>
              <a:buFont typeface="Arial" charset="0"/>
              <a:buNone/>
              <a:defRPr/>
            </a:pPr>
            <a:r>
              <a:rPr lang="en-US" altLang="zh-CN" sz="1400" dirty="0" smtClean="0">
                <a:solidFill>
                  <a:schemeClr val="bg1">
                    <a:lumMod val="50000"/>
                  </a:schemeClr>
                </a:solidFill>
                <a:latin typeface="微软雅黑" pitchFamily="34" charset="-122"/>
                <a:ea typeface="微软雅黑" pitchFamily="34" charset="-122"/>
              </a:rPr>
              <a:t>math@yonyou.com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版本信息说明</a:t>
            </a:r>
          </a:p>
        </p:txBody>
      </p:sp>
      <p:sp>
        <p:nvSpPr>
          <p:cNvPr id="3" name="TextBox 2"/>
          <p:cNvSpPr txBox="1"/>
          <p:nvPr/>
        </p:nvSpPr>
        <p:spPr>
          <a:xfrm>
            <a:off x="254878" y="914466"/>
            <a:ext cx="8736605" cy="5493812"/>
          </a:xfrm>
          <a:prstGeom prst="rect">
            <a:avLst/>
          </a:prstGeom>
          <a:noFill/>
        </p:spPr>
        <p:txBody>
          <a:bodyPr wrap="square" rtlCol="0">
            <a:spAutoFit/>
          </a:bodyPr>
          <a:lstStyle/>
          <a:p>
            <a:pPr>
              <a:lnSpc>
                <a:spcPct val="150000"/>
              </a:lnSpc>
            </a:pPr>
            <a:r>
              <a:rPr lang="zh-CN" altLang="en-US" dirty="0">
                <a:latin typeface="+mn-ea"/>
                <a:ea typeface="+mn-ea"/>
              </a:rPr>
              <a:t>（</a:t>
            </a:r>
            <a:r>
              <a:rPr lang="en-US" altLang="zh-CN" dirty="0">
                <a:latin typeface="+mn-ea"/>
                <a:ea typeface="+mn-ea"/>
              </a:rPr>
              <a:t>1</a:t>
            </a:r>
            <a:r>
              <a:rPr lang="zh-CN" altLang="en-US" dirty="0">
                <a:latin typeface="+mn-ea"/>
                <a:ea typeface="+mn-ea"/>
              </a:rPr>
              <a:t>）</a:t>
            </a:r>
            <a:r>
              <a:rPr lang="en-US" altLang="zh-CN" dirty="0">
                <a:latin typeface="+mn-ea"/>
                <a:ea typeface="+mn-ea"/>
              </a:rPr>
              <a:t>Append </a:t>
            </a:r>
            <a:r>
              <a:rPr lang="zh-CN" altLang="en-US" dirty="0">
                <a:latin typeface="+mn-ea"/>
                <a:ea typeface="+mn-ea"/>
              </a:rPr>
              <a:t>支持文件追加功能，如果想使用</a:t>
            </a:r>
            <a:r>
              <a:rPr lang="en-US" altLang="zh-CN" dirty="0" err="1">
                <a:latin typeface="+mn-ea"/>
                <a:ea typeface="+mn-ea"/>
              </a:rPr>
              <a:t>HBase</a:t>
            </a:r>
            <a:r>
              <a:rPr lang="zh-CN" altLang="en-US" dirty="0">
                <a:latin typeface="+mn-ea"/>
                <a:ea typeface="+mn-ea"/>
              </a:rPr>
              <a:t>，需要这个特性。</a:t>
            </a:r>
          </a:p>
          <a:p>
            <a:pPr>
              <a:lnSpc>
                <a:spcPct val="150000"/>
              </a:lnSpc>
            </a:pPr>
            <a:r>
              <a:rPr lang="zh-CN" altLang="en-US" dirty="0">
                <a:latin typeface="+mn-ea"/>
                <a:ea typeface="+mn-ea"/>
              </a:rPr>
              <a:t>（</a:t>
            </a:r>
            <a:r>
              <a:rPr lang="en-US" altLang="zh-CN" dirty="0">
                <a:latin typeface="+mn-ea"/>
                <a:ea typeface="+mn-ea"/>
              </a:rPr>
              <a:t>2</a:t>
            </a:r>
            <a:r>
              <a:rPr lang="zh-CN" altLang="en-US" dirty="0">
                <a:latin typeface="+mn-ea"/>
                <a:ea typeface="+mn-ea"/>
              </a:rPr>
              <a:t>）</a:t>
            </a:r>
            <a:r>
              <a:rPr lang="en-US" altLang="zh-CN" dirty="0">
                <a:latin typeface="+mn-ea"/>
                <a:ea typeface="+mn-ea"/>
              </a:rPr>
              <a:t>RAID </a:t>
            </a:r>
            <a:r>
              <a:rPr lang="zh-CN" altLang="en-US" dirty="0">
                <a:latin typeface="+mn-ea"/>
                <a:ea typeface="+mn-ea"/>
              </a:rPr>
              <a:t>在保证数据可靠的前提下，通过引入校验码较少数据块数目。详细链接：</a:t>
            </a:r>
          </a:p>
          <a:p>
            <a:pPr>
              <a:lnSpc>
                <a:spcPct val="150000"/>
              </a:lnSpc>
            </a:pPr>
            <a:r>
              <a:rPr lang="en-US" altLang="zh-CN" dirty="0">
                <a:latin typeface="+mn-ea"/>
                <a:ea typeface="+mn-ea"/>
              </a:rPr>
              <a:t>https://issues.apache.org/jira/browse/HDFS/component/12313080</a:t>
            </a:r>
          </a:p>
          <a:p>
            <a:pPr>
              <a:lnSpc>
                <a:spcPct val="150000"/>
              </a:lnSpc>
            </a:pPr>
            <a:r>
              <a:rPr lang="zh-CN" altLang="en-US" dirty="0">
                <a:latin typeface="+mn-ea"/>
                <a:ea typeface="+mn-ea"/>
              </a:rPr>
              <a:t>（</a:t>
            </a:r>
            <a:r>
              <a:rPr lang="en-US" altLang="zh-CN" dirty="0">
                <a:latin typeface="+mn-ea"/>
                <a:ea typeface="+mn-ea"/>
              </a:rPr>
              <a:t>3</a:t>
            </a:r>
            <a:r>
              <a:rPr lang="zh-CN" altLang="en-US" dirty="0">
                <a:latin typeface="+mn-ea"/>
                <a:ea typeface="+mn-ea"/>
              </a:rPr>
              <a:t>）</a:t>
            </a:r>
            <a:r>
              <a:rPr lang="en-US" altLang="zh-CN" dirty="0" err="1">
                <a:latin typeface="+mn-ea"/>
                <a:ea typeface="+mn-ea"/>
              </a:rPr>
              <a:t>Symlink</a:t>
            </a:r>
            <a:r>
              <a:rPr lang="en-US" altLang="zh-CN" dirty="0">
                <a:latin typeface="+mn-ea"/>
                <a:ea typeface="+mn-ea"/>
              </a:rPr>
              <a:t> </a:t>
            </a:r>
            <a:r>
              <a:rPr lang="zh-CN" altLang="en-US" dirty="0">
                <a:latin typeface="+mn-ea"/>
                <a:ea typeface="+mn-ea"/>
              </a:rPr>
              <a:t>支持</a:t>
            </a:r>
            <a:r>
              <a:rPr lang="en-US" altLang="zh-CN" dirty="0">
                <a:latin typeface="+mn-ea"/>
                <a:ea typeface="+mn-ea"/>
              </a:rPr>
              <a:t>HDFS</a:t>
            </a:r>
            <a:r>
              <a:rPr lang="zh-CN" altLang="en-US" dirty="0">
                <a:latin typeface="+mn-ea"/>
                <a:ea typeface="+mn-ea"/>
              </a:rPr>
              <a:t>文件链接，具体可参考： </a:t>
            </a:r>
            <a:r>
              <a:rPr lang="en-US" altLang="zh-CN" dirty="0">
                <a:latin typeface="+mn-ea"/>
                <a:ea typeface="+mn-ea"/>
              </a:rPr>
              <a:t>https://issues.apache.org/jira/browse/HDFS-245</a:t>
            </a:r>
          </a:p>
          <a:p>
            <a:pPr>
              <a:lnSpc>
                <a:spcPct val="150000"/>
              </a:lnSpc>
            </a:pPr>
            <a:r>
              <a:rPr lang="zh-CN" altLang="en-US" dirty="0">
                <a:latin typeface="+mn-ea"/>
                <a:ea typeface="+mn-ea"/>
              </a:rPr>
              <a:t>（</a:t>
            </a:r>
            <a:r>
              <a:rPr lang="en-US" altLang="zh-CN" dirty="0">
                <a:latin typeface="+mn-ea"/>
                <a:ea typeface="+mn-ea"/>
              </a:rPr>
              <a:t>4</a:t>
            </a:r>
            <a:r>
              <a:rPr lang="zh-CN" altLang="en-US" dirty="0">
                <a:latin typeface="+mn-ea"/>
                <a:ea typeface="+mn-ea"/>
              </a:rPr>
              <a:t>）</a:t>
            </a:r>
            <a:r>
              <a:rPr lang="en-US" altLang="zh-CN" dirty="0">
                <a:latin typeface="+mn-ea"/>
                <a:ea typeface="+mn-ea"/>
              </a:rPr>
              <a:t>Security </a:t>
            </a:r>
            <a:r>
              <a:rPr lang="en-US" altLang="zh-CN" dirty="0" err="1">
                <a:latin typeface="+mn-ea"/>
                <a:ea typeface="+mn-ea"/>
              </a:rPr>
              <a:t>Hadoop</a:t>
            </a:r>
            <a:r>
              <a:rPr lang="zh-CN" altLang="en-US" dirty="0">
                <a:latin typeface="+mn-ea"/>
                <a:ea typeface="+mn-ea"/>
              </a:rPr>
              <a:t>安全，具体可参考：</a:t>
            </a:r>
            <a:r>
              <a:rPr lang="en-US" altLang="zh-CN" dirty="0">
                <a:latin typeface="+mn-ea"/>
                <a:ea typeface="+mn-ea"/>
              </a:rPr>
              <a:t>https://issues.apache.org/jira/browse/HADOOP-4487</a:t>
            </a:r>
          </a:p>
          <a:p>
            <a:pPr>
              <a:lnSpc>
                <a:spcPct val="150000"/>
              </a:lnSpc>
            </a:pPr>
            <a:r>
              <a:rPr lang="zh-CN" altLang="en-US" dirty="0">
                <a:latin typeface="+mn-ea"/>
                <a:ea typeface="+mn-ea"/>
              </a:rPr>
              <a:t>（</a:t>
            </a:r>
            <a:r>
              <a:rPr lang="en-US" altLang="zh-CN" dirty="0">
                <a:latin typeface="+mn-ea"/>
                <a:ea typeface="+mn-ea"/>
              </a:rPr>
              <a:t>5</a:t>
            </a:r>
            <a:r>
              <a:rPr lang="zh-CN" altLang="en-US" dirty="0">
                <a:latin typeface="+mn-ea"/>
                <a:ea typeface="+mn-ea"/>
              </a:rPr>
              <a:t>） </a:t>
            </a:r>
            <a:r>
              <a:rPr lang="en-US" altLang="zh-CN" dirty="0" err="1">
                <a:latin typeface="+mn-ea"/>
                <a:ea typeface="+mn-ea"/>
              </a:rPr>
              <a:t>NameNode</a:t>
            </a:r>
            <a:r>
              <a:rPr lang="en-US" altLang="zh-CN" dirty="0">
                <a:latin typeface="+mn-ea"/>
                <a:ea typeface="+mn-ea"/>
              </a:rPr>
              <a:t> HA </a:t>
            </a:r>
            <a:r>
              <a:rPr lang="zh-CN" altLang="en-US" dirty="0">
                <a:latin typeface="+mn-ea"/>
                <a:ea typeface="+mn-ea"/>
              </a:rPr>
              <a:t>具体可参考：</a:t>
            </a:r>
            <a:r>
              <a:rPr lang="en-US" altLang="zh-CN" dirty="0">
                <a:latin typeface="+mn-ea"/>
                <a:ea typeface="+mn-ea"/>
              </a:rPr>
              <a:t>https://issues.apache.org/jira/browse/HDFS-1064</a:t>
            </a:r>
          </a:p>
          <a:p>
            <a:pPr>
              <a:lnSpc>
                <a:spcPct val="150000"/>
              </a:lnSpc>
            </a:pPr>
            <a:r>
              <a:rPr lang="zh-CN" altLang="en-US" dirty="0">
                <a:latin typeface="+mn-ea"/>
                <a:ea typeface="+mn-ea"/>
              </a:rPr>
              <a:t>（</a:t>
            </a:r>
            <a:r>
              <a:rPr lang="en-US" altLang="zh-CN" dirty="0">
                <a:latin typeface="+mn-ea"/>
                <a:ea typeface="+mn-ea"/>
              </a:rPr>
              <a:t>6</a:t>
            </a:r>
            <a:r>
              <a:rPr lang="zh-CN" altLang="en-US" dirty="0">
                <a:latin typeface="+mn-ea"/>
                <a:ea typeface="+mn-ea"/>
              </a:rPr>
              <a:t>） </a:t>
            </a:r>
            <a:r>
              <a:rPr lang="en-US" altLang="zh-CN" dirty="0">
                <a:latin typeface="+mn-ea"/>
                <a:ea typeface="+mn-ea"/>
              </a:rPr>
              <a:t>HDFS Federation</a:t>
            </a:r>
            <a:r>
              <a:rPr lang="zh-CN" altLang="en-US" dirty="0">
                <a:latin typeface="+mn-ea"/>
                <a:ea typeface="+mn-ea"/>
              </a:rPr>
              <a:t>和</a:t>
            </a:r>
            <a:r>
              <a:rPr lang="en-US" altLang="zh-CN" dirty="0">
                <a:latin typeface="+mn-ea"/>
                <a:ea typeface="+mn-ea"/>
              </a:rPr>
              <a:t>YARN</a:t>
            </a:r>
          </a:p>
          <a:p>
            <a:pPr lvl="1">
              <a:lnSpc>
                <a:spcPct val="150000"/>
              </a:lnSpc>
            </a:pPr>
            <a:r>
              <a:rPr lang="en-US" altLang="zh-CN" dirty="0" err="1">
                <a:latin typeface="+mn-ea"/>
                <a:ea typeface="+mn-ea"/>
              </a:rPr>
              <a:t>MapReduce</a:t>
            </a:r>
            <a:r>
              <a:rPr lang="en-US" altLang="zh-CN" dirty="0">
                <a:latin typeface="+mn-ea"/>
                <a:ea typeface="+mn-ea"/>
              </a:rPr>
              <a:t> </a:t>
            </a:r>
            <a:r>
              <a:rPr lang="zh-CN" altLang="en-US" dirty="0">
                <a:latin typeface="+mn-ea"/>
                <a:ea typeface="+mn-ea"/>
              </a:rPr>
              <a:t>：传统的</a:t>
            </a:r>
            <a:r>
              <a:rPr lang="en-US" altLang="zh-CN" dirty="0" err="1">
                <a:latin typeface="+mn-ea"/>
                <a:ea typeface="+mn-ea"/>
              </a:rPr>
              <a:t>MapReduce</a:t>
            </a:r>
            <a:r>
              <a:rPr lang="zh-CN" altLang="en-US" dirty="0">
                <a:latin typeface="+mn-ea"/>
                <a:ea typeface="+mn-ea"/>
              </a:rPr>
              <a:t>模型</a:t>
            </a:r>
            <a:endParaRPr lang="en-US" altLang="zh-CN" dirty="0">
              <a:latin typeface="+mn-ea"/>
              <a:ea typeface="+mn-ea"/>
            </a:endParaRPr>
          </a:p>
          <a:p>
            <a:pPr lvl="1">
              <a:lnSpc>
                <a:spcPct val="150000"/>
              </a:lnSpc>
            </a:pPr>
            <a:r>
              <a:rPr lang="en-US" altLang="zh-CN" dirty="0">
                <a:latin typeface="+mn-ea"/>
                <a:ea typeface="+mn-ea"/>
              </a:rPr>
              <a:t>YARN</a:t>
            </a:r>
            <a:r>
              <a:rPr lang="zh-CN" altLang="en-US" dirty="0">
                <a:latin typeface="+mn-ea"/>
                <a:ea typeface="+mn-ea"/>
              </a:rPr>
              <a:t>：下一代</a:t>
            </a:r>
            <a:r>
              <a:rPr lang="en-US" altLang="zh-CN" dirty="0" err="1">
                <a:latin typeface="+mn-ea"/>
                <a:ea typeface="+mn-ea"/>
              </a:rPr>
              <a:t>MapReduce</a:t>
            </a:r>
            <a:r>
              <a:rPr lang="zh-CN" altLang="en-US" dirty="0">
                <a:latin typeface="+mn-ea"/>
                <a:ea typeface="+mn-ea"/>
              </a:rPr>
              <a:t>实现</a:t>
            </a:r>
            <a:endParaRPr lang="en-US" altLang="zh-CN" dirty="0">
              <a:latin typeface="+mn-ea"/>
              <a:ea typeface="+mn-ea"/>
            </a:endParaRPr>
          </a:p>
          <a:p>
            <a:pPr lvl="1">
              <a:lnSpc>
                <a:spcPct val="150000"/>
              </a:lnSpc>
            </a:pPr>
            <a:r>
              <a:rPr lang="en-US" altLang="zh-CN" dirty="0">
                <a:latin typeface="+mn-ea"/>
                <a:ea typeface="+mn-ea"/>
              </a:rPr>
              <a:t>Corona</a:t>
            </a:r>
            <a:r>
              <a:rPr lang="zh-CN" altLang="en-US" dirty="0">
                <a:latin typeface="+mn-ea"/>
                <a:ea typeface="+mn-ea"/>
              </a:rPr>
              <a:t>：</a:t>
            </a:r>
            <a:r>
              <a:rPr lang="en-US" altLang="zh-CN" dirty="0" err="1">
                <a:latin typeface="+mn-ea"/>
                <a:ea typeface="+mn-ea"/>
              </a:rPr>
              <a:t>FaceBook</a:t>
            </a:r>
            <a:r>
              <a:rPr lang="zh-CN" altLang="en-US" dirty="0">
                <a:latin typeface="+mn-ea"/>
                <a:ea typeface="+mn-ea"/>
              </a:rPr>
              <a:t>下一代</a:t>
            </a:r>
            <a:r>
              <a:rPr lang="en-US" altLang="zh-CN" dirty="0" err="1">
                <a:latin typeface="+mn-ea"/>
                <a:ea typeface="+mn-ea"/>
              </a:rPr>
              <a:t>MapReduce</a:t>
            </a:r>
            <a:endParaRPr lang="zh-CN" altLang="en-US" dirty="0">
              <a:latin typeface="+mn-ea"/>
              <a:ea typeface="+mn-ea"/>
            </a:endParaRPr>
          </a:p>
        </p:txBody>
      </p:sp>
    </p:spTree>
    <p:extLst>
      <p:ext uri="{BB962C8B-B14F-4D97-AF65-F5344CB8AC3E}">
        <p14:creationId xmlns:p14="http://schemas.microsoft.com/office/powerpoint/2010/main" val="20997462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869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版本分支情况</a:t>
            </a:r>
          </a:p>
        </p:txBody>
      </p:sp>
      <p:sp>
        <p:nvSpPr>
          <p:cNvPr id="3" name="TextBox 2"/>
          <p:cNvSpPr txBox="1"/>
          <p:nvPr/>
        </p:nvSpPr>
        <p:spPr>
          <a:xfrm>
            <a:off x="254878" y="914466"/>
            <a:ext cx="8736605" cy="5029390"/>
          </a:xfrm>
          <a:prstGeom prst="rect">
            <a:avLst/>
          </a:prstGeom>
          <a:noFill/>
        </p:spPr>
        <p:txBody>
          <a:bodyPr wrap="square" rtlCol="0">
            <a:spAutoFit/>
          </a:bodyPr>
          <a:lstStyle/>
          <a:p>
            <a:pPr>
              <a:lnSpc>
                <a:spcPct val="150000"/>
              </a:lnSpc>
            </a:pPr>
            <a:r>
              <a:rPr lang="en-US" altLang="zh-CN" dirty="0">
                <a:latin typeface="+mn-ea"/>
              </a:rPr>
              <a:t>2010</a:t>
            </a:r>
          </a:p>
          <a:p>
            <a:pPr>
              <a:lnSpc>
                <a:spcPct val="150000"/>
              </a:lnSpc>
            </a:pPr>
            <a:r>
              <a:rPr lang="en-US" altLang="zh-CN" dirty="0">
                <a:latin typeface="+mn-ea"/>
              </a:rPr>
              <a:t>	0.20.2		</a:t>
            </a:r>
            <a:r>
              <a:rPr lang="zh-CN" altLang="en-US" dirty="0" smtClean="0">
                <a:latin typeface="+mn-ea"/>
              </a:rPr>
              <a:t>稳定</a:t>
            </a:r>
            <a:endParaRPr lang="zh-CN" altLang="en-US" dirty="0">
              <a:latin typeface="+mn-ea"/>
            </a:endParaRPr>
          </a:p>
          <a:p>
            <a:pPr>
              <a:lnSpc>
                <a:spcPct val="150000"/>
              </a:lnSpc>
            </a:pPr>
            <a:r>
              <a:rPr lang="zh-CN" altLang="en-US" dirty="0">
                <a:latin typeface="+mn-ea"/>
              </a:rPr>
              <a:t>	</a:t>
            </a:r>
            <a:r>
              <a:rPr lang="en-US" altLang="zh-CN" dirty="0">
                <a:latin typeface="+mn-ea"/>
              </a:rPr>
              <a:t>0.21.0		</a:t>
            </a:r>
            <a:r>
              <a:rPr lang="zh-CN" altLang="en-US" dirty="0" smtClean="0">
                <a:latin typeface="+mn-ea"/>
              </a:rPr>
              <a:t>不稳定</a:t>
            </a:r>
            <a:endParaRPr lang="zh-CN" altLang="en-US" dirty="0">
              <a:latin typeface="+mn-ea"/>
            </a:endParaRPr>
          </a:p>
          <a:p>
            <a:pPr>
              <a:lnSpc>
                <a:spcPct val="150000"/>
              </a:lnSpc>
            </a:pPr>
            <a:r>
              <a:rPr lang="en-US" altLang="zh-CN" dirty="0">
                <a:latin typeface="+mn-ea"/>
              </a:rPr>
              <a:t>2011</a:t>
            </a:r>
          </a:p>
          <a:p>
            <a:pPr>
              <a:lnSpc>
                <a:spcPct val="150000"/>
              </a:lnSpc>
            </a:pPr>
            <a:r>
              <a:rPr lang="en-US" altLang="zh-CN" dirty="0">
                <a:latin typeface="+mn-ea"/>
              </a:rPr>
              <a:t>	0.20.203		</a:t>
            </a:r>
            <a:r>
              <a:rPr lang="zh-CN" altLang="en-US" dirty="0" smtClean="0">
                <a:latin typeface="+mn-ea"/>
              </a:rPr>
              <a:t>稳定</a:t>
            </a:r>
            <a:endParaRPr lang="zh-CN" altLang="en-US" dirty="0">
              <a:latin typeface="+mn-ea"/>
            </a:endParaRPr>
          </a:p>
          <a:p>
            <a:pPr>
              <a:lnSpc>
                <a:spcPct val="150000"/>
              </a:lnSpc>
            </a:pPr>
            <a:r>
              <a:rPr lang="zh-CN" altLang="en-US" dirty="0">
                <a:latin typeface="+mn-ea"/>
              </a:rPr>
              <a:t>	</a:t>
            </a:r>
            <a:r>
              <a:rPr lang="en-US" altLang="zh-CN" dirty="0">
                <a:latin typeface="+mn-ea"/>
              </a:rPr>
              <a:t>0.20.205</a:t>
            </a:r>
            <a:r>
              <a:rPr lang="zh-CN" altLang="en-US" dirty="0">
                <a:latin typeface="+mn-ea"/>
              </a:rPr>
              <a:t>（</a:t>
            </a:r>
            <a:r>
              <a:rPr lang="en-US" altLang="zh-CN" dirty="0">
                <a:latin typeface="+mn-ea"/>
              </a:rPr>
              <a:t>1.0</a:t>
            </a:r>
            <a:r>
              <a:rPr lang="zh-CN" altLang="en-US" dirty="0">
                <a:latin typeface="+mn-ea"/>
              </a:rPr>
              <a:t>版本，使用中）	</a:t>
            </a:r>
            <a:r>
              <a:rPr lang="zh-CN" altLang="en-US" dirty="0" smtClean="0">
                <a:latin typeface="+mn-ea"/>
              </a:rPr>
              <a:t>稳定</a:t>
            </a:r>
            <a:endParaRPr lang="zh-CN" altLang="en-US" dirty="0">
              <a:latin typeface="+mn-ea"/>
            </a:endParaRPr>
          </a:p>
          <a:p>
            <a:pPr>
              <a:lnSpc>
                <a:spcPct val="150000"/>
              </a:lnSpc>
            </a:pPr>
            <a:r>
              <a:rPr lang="zh-CN" altLang="en-US" dirty="0">
                <a:latin typeface="+mn-ea"/>
              </a:rPr>
              <a:t>	</a:t>
            </a:r>
            <a:r>
              <a:rPr lang="en-US" altLang="zh-CN" dirty="0">
                <a:latin typeface="+mn-ea"/>
              </a:rPr>
              <a:t>0.22.0		</a:t>
            </a:r>
            <a:r>
              <a:rPr lang="zh-CN" altLang="en-US" dirty="0" smtClean="0">
                <a:latin typeface="+mn-ea"/>
              </a:rPr>
              <a:t>不稳定</a:t>
            </a:r>
            <a:endParaRPr lang="zh-CN" altLang="en-US" dirty="0">
              <a:latin typeface="+mn-ea"/>
            </a:endParaRPr>
          </a:p>
          <a:p>
            <a:pPr>
              <a:lnSpc>
                <a:spcPct val="150000"/>
              </a:lnSpc>
            </a:pPr>
            <a:r>
              <a:rPr lang="zh-CN" altLang="en-US" dirty="0">
                <a:latin typeface="+mn-ea"/>
              </a:rPr>
              <a:t>	</a:t>
            </a:r>
            <a:r>
              <a:rPr lang="en-US" altLang="zh-CN" dirty="0">
                <a:latin typeface="+mn-ea"/>
              </a:rPr>
              <a:t>0.23.0		</a:t>
            </a:r>
            <a:r>
              <a:rPr lang="zh-CN" altLang="en-US" dirty="0" smtClean="0">
                <a:latin typeface="+mn-ea"/>
              </a:rPr>
              <a:t>不稳定</a:t>
            </a:r>
            <a:endParaRPr lang="zh-CN" altLang="en-US" dirty="0">
              <a:latin typeface="+mn-ea"/>
            </a:endParaRPr>
          </a:p>
          <a:p>
            <a:pPr>
              <a:lnSpc>
                <a:spcPct val="150000"/>
              </a:lnSpc>
            </a:pPr>
            <a:r>
              <a:rPr lang="en-US" altLang="zh-CN" dirty="0">
                <a:latin typeface="+mn-ea"/>
              </a:rPr>
              <a:t>2012</a:t>
            </a:r>
          </a:p>
          <a:p>
            <a:pPr>
              <a:lnSpc>
                <a:spcPct val="150000"/>
              </a:lnSpc>
            </a:pPr>
            <a:r>
              <a:rPr lang="en-US" altLang="zh-CN" dirty="0">
                <a:latin typeface="+mn-ea"/>
              </a:rPr>
              <a:t>	0.23.X		</a:t>
            </a:r>
            <a:r>
              <a:rPr lang="zh-CN" altLang="en-US" dirty="0" smtClean="0">
                <a:latin typeface="+mn-ea"/>
              </a:rPr>
              <a:t>不稳定</a:t>
            </a:r>
            <a:endParaRPr lang="zh-CN" altLang="en-US" dirty="0">
              <a:latin typeface="+mn-ea"/>
            </a:endParaRPr>
          </a:p>
          <a:p>
            <a:pPr>
              <a:lnSpc>
                <a:spcPct val="150000"/>
              </a:lnSpc>
            </a:pPr>
            <a:r>
              <a:rPr lang="zh-CN" altLang="en-US" dirty="0">
                <a:latin typeface="+mn-ea"/>
              </a:rPr>
              <a:t>	</a:t>
            </a:r>
            <a:r>
              <a:rPr lang="en-US" altLang="zh-CN" dirty="0">
                <a:latin typeface="+mn-ea"/>
              </a:rPr>
              <a:t>1.0.X		</a:t>
            </a:r>
            <a:r>
              <a:rPr lang="zh-CN" altLang="en-US" dirty="0" smtClean="0">
                <a:latin typeface="+mn-ea"/>
              </a:rPr>
              <a:t>稳定</a:t>
            </a:r>
            <a:endParaRPr lang="zh-CN" altLang="en-US" dirty="0">
              <a:latin typeface="+mn-ea"/>
            </a:endParaRPr>
          </a:p>
          <a:p>
            <a:pPr>
              <a:lnSpc>
                <a:spcPct val="150000"/>
              </a:lnSpc>
            </a:pPr>
            <a:r>
              <a:rPr lang="zh-CN" altLang="en-US" dirty="0">
                <a:latin typeface="+mn-ea"/>
              </a:rPr>
              <a:t>	</a:t>
            </a:r>
            <a:r>
              <a:rPr lang="en-US" altLang="zh-CN" dirty="0">
                <a:latin typeface="+mn-ea"/>
              </a:rPr>
              <a:t>2.0.X		</a:t>
            </a:r>
            <a:r>
              <a:rPr lang="zh-CN" altLang="en-US" dirty="0" smtClean="0">
                <a:latin typeface="+mn-ea"/>
              </a:rPr>
              <a:t>不稳定</a:t>
            </a:r>
            <a:endParaRPr lang="zh-CN" altLang="en-US" dirty="0">
              <a:latin typeface="+mn-ea"/>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672" y="3395666"/>
            <a:ext cx="5077579" cy="314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235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Cloudera</a:t>
            </a:r>
            <a:r>
              <a:rPr lang="en-US" altLang="zh-CN" dirty="0" smtClean="0"/>
              <a:t> </a:t>
            </a:r>
            <a:r>
              <a:rPr lang="en-US" altLang="zh-CN" dirty="0" err="1"/>
              <a:t>Hadoop</a:t>
            </a:r>
            <a:r>
              <a:rPr lang="en-US" altLang="zh-CN" b="1" dirty="0"/>
              <a:t/>
            </a:r>
            <a:br>
              <a:rPr lang="en-US" altLang="zh-CN" b="1" dirty="0"/>
            </a:br>
            <a:endParaRPr lang="zh-CN" altLang="en-US" dirty="0" smtClean="0"/>
          </a:p>
        </p:txBody>
      </p:sp>
      <p:sp>
        <p:nvSpPr>
          <p:cNvPr id="3" name="TextBox 2"/>
          <p:cNvSpPr txBox="1"/>
          <p:nvPr/>
        </p:nvSpPr>
        <p:spPr>
          <a:xfrm>
            <a:off x="254878" y="914466"/>
            <a:ext cx="8736605" cy="4611519"/>
          </a:xfrm>
          <a:prstGeom prst="rect">
            <a:avLst/>
          </a:prstGeom>
          <a:noFill/>
        </p:spPr>
        <p:txBody>
          <a:bodyPr wrap="square" rtlCol="0">
            <a:spAutoFit/>
          </a:bodyPr>
          <a:lstStyle/>
          <a:p>
            <a:pPr>
              <a:lnSpc>
                <a:spcPct val="150000"/>
              </a:lnSpc>
            </a:pPr>
            <a:r>
              <a:rPr lang="en-US" altLang="zh-CN" dirty="0"/>
              <a:t>	</a:t>
            </a:r>
            <a:r>
              <a:rPr lang="en-US" altLang="zh-CN" dirty="0" err="1"/>
              <a:t>Cloudera</a:t>
            </a:r>
            <a:r>
              <a:rPr lang="zh-CN" altLang="en-US" dirty="0"/>
              <a:t>产品主要为</a:t>
            </a:r>
            <a:r>
              <a:rPr lang="en-US" altLang="zh-CN" dirty="0"/>
              <a:t>CDH</a:t>
            </a:r>
            <a:r>
              <a:rPr lang="zh-CN" altLang="en-US" dirty="0"/>
              <a:t>，</a:t>
            </a:r>
            <a:r>
              <a:rPr lang="en-US" altLang="zh-CN" dirty="0" err="1"/>
              <a:t>Cloudera</a:t>
            </a:r>
            <a:r>
              <a:rPr lang="en-US" altLang="zh-CN" dirty="0"/>
              <a:t> Manager</a:t>
            </a:r>
            <a:r>
              <a:rPr lang="zh-CN" altLang="en-US" dirty="0"/>
              <a:t>，</a:t>
            </a:r>
            <a:r>
              <a:rPr lang="en-US" altLang="zh-CN" dirty="0" err="1"/>
              <a:t>Cloudera</a:t>
            </a:r>
            <a:r>
              <a:rPr lang="en-US" altLang="zh-CN" dirty="0"/>
              <a:t> Support</a:t>
            </a:r>
            <a:r>
              <a:rPr lang="zh-CN" altLang="en-US" dirty="0"/>
              <a:t>。</a:t>
            </a:r>
            <a:r>
              <a:rPr lang="en-US" altLang="zh-CN" dirty="0"/>
              <a:t>CDH</a:t>
            </a:r>
            <a:r>
              <a:rPr lang="zh-CN" altLang="en-US" dirty="0"/>
              <a:t>是</a:t>
            </a:r>
            <a:r>
              <a:rPr lang="en-US" altLang="zh-CN" dirty="0" err="1"/>
              <a:t>Cloudera</a:t>
            </a:r>
            <a:r>
              <a:rPr lang="zh-CN" altLang="en-US" dirty="0"/>
              <a:t>的</a:t>
            </a:r>
            <a:r>
              <a:rPr lang="en-US" altLang="zh-CN" dirty="0" err="1"/>
              <a:t>hadoop</a:t>
            </a:r>
            <a:r>
              <a:rPr lang="zh-CN" altLang="en-US" dirty="0"/>
              <a:t>发行版，完全开源，比</a:t>
            </a:r>
            <a:r>
              <a:rPr lang="en-US" altLang="zh-CN" dirty="0"/>
              <a:t>Apache </a:t>
            </a:r>
            <a:r>
              <a:rPr lang="en-US" altLang="zh-CN" dirty="0" err="1"/>
              <a:t>hadoop</a:t>
            </a:r>
            <a:r>
              <a:rPr lang="zh-CN" altLang="en-US" dirty="0"/>
              <a:t>在兼容性，安全性，稳定性上有增强。</a:t>
            </a:r>
            <a:r>
              <a:rPr lang="en-US" altLang="zh-CN" dirty="0" err="1"/>
              <a:t>Cloudera</a:t>
            </a:r>
            <a:r>
              <a:rPr lang="en-US" altLang="zh-CN" dirty="0"/>
              <a:t> Manager</a:t>
            </a:r>
            <a:r>
              <a:rPr lang="zh-CN" altLang="en-US" dirty="0"/>
              <a:t>是集群的软件分发及管理监控平台，可以在几个小时内部署好一个</a:t>
            </a:r>
            <a:r>
              <a:rPr lang="en-US" altLang="zh-CN" dirty="0" err="1"/>
              <a:t>hadoop</a:t>
            </a:r>
            <a:r>
              <a:rPr lang="zh-CN" altLang="en-US" dirty="0"/>
              <a:t>集群，并对集群的节点及服务进行实时监控。</a:t>
            </a:r>
            <a:r>
              <a:rPr lang="en-US" altLang="zh-CN" dirty="0" err="1"/>
              <a:t>Cloudera</a:t>
            </a:r>
            <a:r>
              <a:rPr lang="en-US" altLang="zh-CN" dirty="0"/>
              <a:t> Support</a:t>
            </a:r>
            <a:r>
              <a:rPr lang="zh-CN" altLang="en-US" dirty="0"/>
              <a:t>即是对</a:t>
            </a:r>
            <a:r>
              <a:rPr lang="en-US" altLang="zh-CN" dirty="0" err="1"/>
              <a:t>hadoop</a:t>
            </a:r>
            <a:r>
              <a:rPr lang="zh-CN" altLang="en-US" dirty="0"/>
              <a:t>的技术支持。</a:t>
            </a:r>
            <a:r>
              <a:rPr lang="en-US" altLang="zh-CN" dirty="0" err="1"/>
              <a:t>cloudera</a:t>
            </a:r>
            <a:r>
              <a:rPr lang="zh-CN" altLang="en-US" dirty="0"/>
              <a:t>的标价为每年每个节点</a:t>
            </a:r>
            <a:r>
              <a:rPr lang="en-US" altLang="zh-CN" dirty="0"/>
              <a:t>4000</a:t>
            </a:r>
            <a:r>
              <a:rPr lang="zh-CN" altLang="en-US" dirty="0"/>
              <a:t>美元。</a:t>
            </a:r>
            <a:endParaRPr lang="en-US" altLang="zh-CN" dirty="0"/>
          </a:p>
          <a:p>
            <a:pPr>
              <a:lnSpc>
                <a:spcPct val="150000"/>
              </a:lnSpc>
            </a:pPr>
            <a:r>
              <a:rPr lang="en-US" altLang="zh-CN" dirty="0"/>
              <a:t>PS</a:t>
            </a:r>
            <a:r>
              <a:rPr lang="zh-CN" altLang="en-US" dirty="0"/>
              <a:t>：</a:t>
            </a:r>
            <a:r>
              <a:rPr lang="en-US" altLang="zh-CN" dirty="0"/>
              <a:t>PB</a:t>
            </a:r>
            <a:r>
              <a:rPr lang="zh-CN" altLang="en-US" dirty="0"/>
              <a:t>数据需要</a:t>
            </a:r>
            <a:r>
              <a:rPr lang="en-US" altLang="zh-CN" dirty="0"/>
              <a:t>500~2000</a:t>
            </a:r>
            <a:r>
              <a:rPr lang="zh-CN" altLang="en-US" dirty="0"/>
              <a:t>处理节点，</a:t>
            </a:r>
            <a:r>
              <a:rPr lang="en-US" altLang="zh-CN" dirty="0"/>
              <a:t>1000</a:t>
            </a:r>
            <a:r>
              <a:rPr lang="zh-CN" altLang="en-US" dirty="0"/>
              <a:t>为例，每年费用为</a:t>
            </a:r>
            <a:r>
              <a:rPr lang="en-US" altLang="zh-CN" dirty="0"/>
              <a:t>400</a:t>
            </a:r>
            <a:r>
              <a:rPr lang="zh-CN" altLang="en-US" dirty="0"/>
              <a:t>万美元。</a:t>
            </a:r>
            <a:endParaRPr lang="en-US" altLang="zh-CN" dirty="0"/>
          </a:p>
          <a:p>
            <a:pPr>
              <a:lnSpc>
                <a:spcPct val="150000"/>
              </a:lnSpc>
            </a:pPr>
            <a:endParaRPr lang="en-US" altLang="zh-CN" dirty="0"/>
          </a:p>
          <a:p>
            <a:pPr>
              <a:lnSpc>
                <a:spcPct val="150000"/>
              </a:lnSpc>
            </a:pPr>
            <a:r>
              <a:rPr lang="en-US" altLang="zh-CN" dirty="0"/>
              <a:t>	CDH</a:t>
            </a:r>
            <a:r>
              <a:rPr lang="zh-CN" altLang="en-US" dirty="0"/>
              <a:t>共有</a:t>
            </a:r>
            <a:r>
              <a:rPr lang="en-US" altLang="zh-CN" dirty="0"/>
              <a:t>4</a:t>
            </a:r>
            <a:r>
              <a:rPr lang="zh-CN" altLang="en-US" dirty="0"/>
              <a:t>个版本，其中，前两个已经不再更新，最近的两个，分别是</a:t>
            </a:r>
            <a:r>
              <a:rPr lang="en-US" altLang="zh-CN" dirty="0"/>
              <a:t>CDH3</a:t>
            </a:r>
            <a:r>
              <a:rPr lang="zh-CN" altLang="en-US" dirty="0"/>
              <a:t>（在</a:t>
            </a:r>
            <a:r>
              <a:rPr lang="en-US" altLang="zh-CN" dirty="0"/>
              <a:t>Apache </a:t>
            </a:r>
            <a:r>
              <a:rPr lang="en-US" altLang="zh-CN" dirty="0" err="1"/>
              <a:t>Hadoop</a:t>
            </a:r>
            <a:r>
              <a:rPr lang="en-US" altLang="zh-CN" dirty="0"/>
              <a:t> 0.20.2</a:t>
            </a:r>
            <a:r>
              <a:rPr lang="zh-CN" altLang="en-US" dirty="0"/>
              <a:t>版本基础上演化而来的）和</a:t>
            </a:r>
            <a:r>
              <a:rPr lang="en-US" altLang="zh-CN" dirty="0"/>
              <a:t>CDH4</a:t>
            </a:r>
            <a:r>
              <a:rPr lang="zh-CN" altLang="en-US" dirty="0"/>
              <a:t>在</a:t>
            </a:r>
            <a:r>
              <a:rPr lang="en-US" altLang="zh-CN" dirty="0"/>
              <a:t>Apache </a:t>
            </a:r>
            <a:r>
              <a:rPr lang="en-US" altLang="zh-CN" dirty="0" err="1"/>
              <a:t>Hadoop</a:t>
            </a:r>
            <a:r>
              <a:rPr lang="en-US" altLang="zh-CN" dirty="0"/>
              <a:t> 2.0.0</a:t>
            </a:r>
            <a:r>
              <a:rPr lang="zh-CN" altLang="en-US" dirty="0"/>
              <a:t>版本基础上演化而来的），分别对应</a:t>
            </a:r>
            <a:r>
              <a:rPr lang="en-US" altLang="zh-CN" dirty="0"/>
              <a:t>Apache</a:t>
            </a:r>
            <a:r>
              <a:rPr lang="zh-CN" altLang="en-US" dirty="0"/>
              <a:t>的</a:t>
            </a:r>
            <a:r>
              <a:rPr lang="en-US" altLang="zh-CN" dirty="0" err="1"/>
              <a:t>Hadoop</a:t>
            </a:r>
            <a:r>
              <a:rPr lang="en-US" altLang="zh-CN" dirty="0"/>
              <a:t> 1.0</a:t>
            </a:r>
            <a:r>
              <a:rPr lang="zh-CN" altLang="en-US" dirty="0"/>
              <a:t>和</a:t>
            </a:r>
            <a:r>
              <a:rPr lang="en-US" altLang="zh-CN" dirty="0" err="1"/>
              <a:t>Hadoop</a:t>
            </a:r>
            <a:r>
              <a:rPr lang="en-US" altLang="zh-CN" dirty="0"/>
              <a:t> 2.0</a:t>
            </a:r>
            <a:endParaRPr lang="zh-CN" altLang="en-US" dirty="0"/>
          </a:p>
        </p:txBody>
      </p:sp>
    </p:spTree>
    <p:extLst>
      <p:ext uri="{BB962C8B-B14F-4D97-AF65-F5344CB8AC3E}">
        <p14:creationId xmlns:p14="http://schemas.microsoft.com/office/powerpoint/2010/main" val="2502235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a:t>模块信息</a:t>
            </a:r>
            <a:r>
              <a:rPr lang="en-US" altLang="zh-CN" b="1" dirty="0"/>
              <a:t/>
            </a:r>
            <a:br>
              <a:rPr lang="en-US" altLang="zh-CN" b="1" dirty="0"/>
            </a:br>
            <a:endParaRPr lang="zh-CN" altLang="en-US" dirty="0" smtClean="0"/>
          </a:p>
        </p:txBody>
      </p:sp>
      <p:sp>
        <p:nvSpPr>
          <p:cNvPr id="3" name="TextBox 2"/>
          <p:cNvSpPr txBox="1"/>
          <p:nvPr/>
        </p:nvSpPr>
        <p:spPr>
          <a:xfrm>
            <a:off x="254878" y="914466"/>
            <a:ext cx="8736605" cy="5632311"/>
          </a:xfrm>
          <a:prstGeom prst="rect">
            <a:avLst/>
          </a:prstGeom>
          <a:noFill/>
        </p:spPr>
        <p:txBody>
          <a:bodyPr wrap="square" rtlCol="0">
            <a:spAutoFit/>
          </a:bodyPr>
          <a:lstStyle/>
          <a:p>
            <a:r>
              <a:rPr lang="en-US" altLang="zh-CN" dirty="0" err="1"/>
              <a:t>NameNode</a:t>
            </a:r>
            <a:r>
              <a:rPr lang="en-US" altLang="zh-CN" dirty="0"/>
              <a:t> </a:t>
            </a:r>
            <a:r>
              <a:rPr lang="zh-CN" altLang="en-US" dirty="0"/>
              <a:t>：名字节点</a:t>
            </a:r>
          </a:p>
          <a:p>
            <a:r>
              <a:rPr lang="en-US" altLang="zh-CN" dirty="0"/>
              <a:t>	</a:t>
            </a:r>
            <a:r>
              <a:rPr lang="zh-CN" altLang="en-US" dirty="0"/>
              <a:t>分布式存储 </a:t>
            </a:r>
            <a:r>
              <a:rPr lang="en-US" altLang="zh-CN" dirty="0"/>
              <a:t>Master/Slave</a:t>
            </a:r>
            <a:r>
              <a:rPr lang="zh-CN" altLang="en-US" dirty="0"/>
              <a:t>，其中扮演</a:t>
            </a:r>
            <a:r>
              <a:rPr lang="en-US" altLang="zh-CN" dirty="0"/>
              <a:t>Master</a:t>
            </a:r>
            <a:r>
              <a:rPr lang="zh-CN" altLang="en-US" dirty="0"/>
              <a:t>的角色，主要存储</a:t>
            </a:r>
            <a:r>
              <a:rPr lang="en-US" altLang="zh-CN" dirty="0" err="1"/>
              <a:t>DataNode</a:t>
            </a:r>
            <a:r>
              <a:rPr lang="zh-CN" altLang="en-US" dirty="0"/>
              <a:t>数据节点的元信息，充当管理角色。一般</a:t>
            </a:r>
            <a:r>
              <a:rPr lang="en-US" altLang="zh-CN" dirty="0" err="1"/>
              <a:t>NameNode</a:t>
            </a:r>
            <a:r>
              <a:rPr lang="zh-CN" altLang="en-US" dirty="0"/>
              <a:t>单独部署，而且是单点节点，属于</a:t>
            </a:r>
            <a:r>
              <a:rPr lang="en-US" altLang="zh-CN" dirty="0"/>
              <a:t>HDFS</a:t>
            </a:r>
            <a:r>
              <a:rPr lang="zh-CN" altLang="en-US" dirty="0"/>
              <a:t>中的一部分。</a:t>
            </a:r>
          </a:p>
          <a:p>
            <a:r>
              <a:rPr lang="zh-CN" altLang="en-US" dirty="0"/>
              <a:t> </a:t>
            </a:r>
          </a:p>
          <a:p>
            <a:r>
              <a:rPr lang="en-US" altLang="zh-CN" dirty="0"/>
              <a:t>Secondary </a:t>
            </a:r>
            <a:r>
              <a:rPr lang="en-US" altLang="zh-CN" dirty="0" err="1"/>
              <a:t>NameNode</a:t>
            </a:r>
            <a:r>
              <a:rPr lang="en-US" altLang="zh-CN" dirty="0"/>
              <a:t> : </a:t>
            </a:r>
            <a:r>
              <a:rPr lang="zh-CN" altLang="en-US" dirty="0"/>
              <a:t>次名字节点</a:t>
            </a:r>
          </a:p>
          <a:p>
            <a:r>
              <a:rPr lang="en-US" altLang="zh-CN" dirty="0"/>
              <a:t>	</a:t>
            </a:r>
            <a:r>
              <a:rPr lang="zh-CN" altLang="en-US" dirty="0"/>
              <a:t>不负责与</a:t>
            </a:r>
            <a:r>
              <a:rPr lang="en-US" altLang="zh-CN" dirty="0" err="1"/>
              <a:t>DataNode</a:t>
            </a:r>
            <a:r>
              <a:rPr lang="zh-CN" altLang="en-US" dirty="0"/>
              <a:t>节点交互，保存</a:t>
            </a:r>
            <a:r>
              <a:rPr lang="en-US" altLang="zh-CN" dirty="0" err="1"/>
              <a:t>NameNode</a:t>
            </a:r>
            <a:r>
              <a:rPr lang="zh-CN" altLang="en-US" dirty="0"/>
              <a:t>的快照，</a:t>
            </a:r>
            <a:r>
              <a:rPr lang="en-US" altLang="zh-CN" dirty="0" err="1"/>
              <a:t>NameNode</a:t>
            </a:r>
            <a:r>
              <a:rPr lang="zh-CN" altLang="en-US" dirty="0"/>
              <a:t>挂了后用它来修。</a:t>
            </a:r>
          </a:p>
          <a:p>
            <a:r>
              <a:rPr lang="zh-CN" altLang="en-US" dirty="0"/>
              <a:t> </a:t>
            </a:r>
          </a:p>
          <a:p>
            <a:r>
              <a:rPr lang="en-US" altLang="zh-CN" dirty="0" err="1"/>
              <a:t>DataNode</a:t>
            </a:r>
            <a:r>
              <a:rPr lang="en-US" altLang="zh-CN" dirty="0"/>
              <a:t> </a:t>
            </a:r>
            <a:r>
              <a:rPr lang="zh-CN" altLang="en-US" dirty="0"/>
              <a:t>：数据节点</a:t>
            </a:r>
          </a:p>
          <a:p>
            <a:r>
              <a:rPr lang="en-US" altLang="zh-CN" dirty="0"/>
              <a:t>	HDFS</a:t>
            </a:r>
            <a:r>
              <a:rPr lang="zh-CN" altLang="en-US" dirty="0"/>
              <a:t>中干活的节点，</a:t>
            </a:r>
            <a:r>
              <a:rPr lang="en-US" altLang="zh-CN" dirty="0" err="1"/>
              <a:t>NameNode</a:t>
            </a:r>
            <a:r>
              <a:rPr lang="zh-CN" altLang="en-US" dirty="0"/>
              <a:t>和</a:t>
            </a:r>
            <a:r>
              <a:rPr lang="en-US" altLang="zh-CN" dirty="0" err="1"/>
              <a:t>DataNode</a:t>
            </a:r>
            <a:r>
              <a:rPr lang="zh-CN" altLang="en-US" dirty="0"/>
              <a:t>的守护进程保持通讯，一般一份数据会被切割成多分数据块存储在</a:t>
            </a:r>
            <a:r>
              <a:rPr lang="en-US" altLang="zh-CN" dirty="0" err="1"/>
              <a:t>DataNode</a:t>
            </a:r>
            <a:r>
              <a:rPr lang="zh-CN" altLang="en-US" dirty="0"/>
              <a:t>中，保证解决单点故障。</a:t>
            </a:r>
          </a:p>
          <a:p>
            <a:r>
              <a:rPr lang="zh-CN" altLang="en-US" dirty="0"/>
              <a:t> </a:t>
            </a:r>
          </a:p>
          <a:p>
            <a:r>
              <a:rPr lang="en-US" altLang="zh-CN" dirty="0" err="1"/>
              <a:t>JobTracker</a:t>
            </a:r>
            <a:r>
              <a:rPr lang="en-US" altLang="zh-CN" dirty="0"/>
              <a:t> </a:t>
            </a:r>
            <a:r>
              <a:rPr lang="zh-CN" altLang="en-US" dirty="0"/>
              <a:t>：工作节点</a:t>
            </a:r>
          </a:p>
          <a:p>
            <a:r>
              <a:rPr lang="en-US" altLang="zh-CN" dirty="0"/>
              <a:t>	Master/Slave </a:t>
            </a:r>
            <a:r>
              <a:rPr lang="zh-CN" altLang="en-US" dirty="0"/>
              <a:t>中的 </a:t>
            </a:r>
            <a:r>
              <a:rPr lang="en-US" altLang="zh-CN" dirty="0"/>
              <a:t>Master</a:t>
            </a:r>
            <a:r>
              <a:rPr lang="zh-CN" altLang="en-US" dirty="0"/>
              <a:t>节点，负责给</a:t>
            </a:r>
            <a:r>
              <a:rPr lang="en-US" altLang="zh-CN" dirty="0" err="1"/>
              <a:t>TaskTracker</a:t>
            </a:r>
            <a:r>
              <a:rPr lang="zh-CN" altLang="en-US" dirty="0"/>
              <a:t>节点分配任务，通过心跳确定</a:t>
            </a:r>
            <a:r>
              <a:rPr lang="en-US" altLang="zh-CN" dirty="0" err="1"/>
              <a:t>TaskTracker</a:t>
            </a:r>
            <a:r>
              <a:rPr lang="zh-CN" altLang="en-US" dirty="0"/>
              <a:t>是否还活着，如果</a:t>
            </a:r>
            <a:r>
              <a:rPr lang="en-US" altLang="zh-CN" dirty="0" err="1"/>
              <a:t>TaskTracker</a:t>
            </a:r>
            <a:r>
              <a:rPr lang="zh-CN" altLang="en-US" dirty="0"/>
              <a:t>宕机了，会将任务分给其他</a:t>
            </a:r>
            <a:r>
              <a:rPr lang="en-US" altLang="zh-CN" dirty="0" err="1"/>
              <a:t>TaskTracker</a:t>
            </a:r>
            <a:r>
              <a:rPr lang="zh-CN" altLang="en-US" dirty="0"/>
              <a:t>执行。</a:t>
            </a:r>
            <a:r>
              <a:rPr lang="en-US" altLang="zh-CN" dirty="0" err="1"/>
              <a:t>JobTracker</a:t>
            </a:r>
            <a:r>
              <a:rPr lang="zh-CN" altLang="en-US" dirty="0"/>
              <a:t>只能有一个可以与</a:t>
            </a:r>
            <a:r>
              <a:rPr lang="en-US" altLang="zh-CN" dirty="0" err="1"/>
              <a:t>NameNode</a:t>
            </a:r>
            <a:r>
              <a:rPr lang="zh-CN" altLang="en-US" dirty="0"/>
              <a:t>放在一起。</a:t>
            </a:r>
          </a:p>
          <a:p>
            <a:r>
              <a:rPr lang="zh-CN" altLang="en-US" dirty="0"/>
              <a:t> </a:t>
            </a:r>
          </a:p>
          <a:p>
            <a:r>
              <a:rPr lang="en-US" altLang="zh-CN" dirty="0" err="1"/>
              <a:t>TaskTracker</a:t>
            </a:r>
            <a:r>
              <a:rPr lang="en-US" altLang="zh-CN" dirty="0"/>
              <a:t> </a:t>
            </a:r>
            <a:r>
              <a:rPr lang="zh-CN" altLang="en-US" dirty="0"/>
              <a:t>：任务节点</a:t>
            </a:r>
          </a:p>
          <a:p>
            <a:r>
              <a:rPr lang="en-US" altLang="zh-CN" dirty="0"/>
              <a:t>	</a:t>
            </a:r>
            <a:r>
              <a:rPr lang="zh-CN" altLang="en-US" dirty="0"/>
              <a:t>监督</a:t>
            </a:r>
            <a:r>
              <a:rPr lang="en-US" altLang="zh-CN" dirty="0"/>
              <a:t>Map/Reduce</a:t>
            </a:r>
            <a:r>
              <a:rPr lang="zh-CN" altLang="en-US" dirty="0"/>
              <a:t>干活的节点，由</a:t>
            </a:r>
            <a:r>
              <a:rPr lang="en-US" altLang="zh-CN" dirty="0" err="1"/>
              <a:t>JobTracker</a:t>
            </a:r>
            <a:r>
              <a:rPr lang="zh-CN" altLang="en-US" dirty="0"/>
              <a:t>分配任务</a:t>
            </a:r>
          </a:p>
        </p:txBody>
      </p:sp>
    </p:spTree>
    <p:extLst>
      <p:ext uri="{BB962C8B-B14F-4D97-AF65-F5344CB8AC3E}">
        <p14:creationId xmlns:p14="http://schemas.microsoft.com/office/powerpoint/2010/main" val="1438440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操作</a:t>
            </a:r>
            <a:r>
              <a:rPr lang="zh-CN" altLang="en-US" dirty="0"/>
              <a:t>流程</a:t>
            </a:r>
            <a:endParaRPr lang="zh-CN" alt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10" y="748315"/>
            <a:ext cx="6934018" cy="588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910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en-US" altLang="zh-CN" dirty="0" err="1" smtClean="0"/>
              <a:t>MongoDB</a:t>
            </a:r>
            <a:endParaRPr lang="zh-CN" alt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72" y="733421"/>
            <a:ext cx="54292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81019" y="3800521"/>
            <a:ext cx="4714515" cy="2031325"/>
          </a:xfrm>
          <a:prstGeom prst="rect">
            <a:avLst/>
          </a:prstGeom>
        </p:spPr>
        <p:txBody>
          <a:bodyPr wrap="square">
            <a:spAutoFit/>
          </a:bodyPr>
          <a:lstStyle/>
          <a:p>
            <a:r>
              <a:rPr lang="en-US" altLang="zh-CN" dirty="0"/>
              <a:t>#!/</a:t>
            </a:r>
            <a:r>
              <a:rPr lang="en-US" altLang="zh-CN" dirty="0" err="1"/>
              <a:t>usr</a:t>
            </a:r>
            <a:r>
              <a:rPr lang="en-US" altLang="zh-CN" dirty="0"/>
              <a:t>/bin/</a:t>
            </a:r>
            <a:r>
              <a:rPr lang="en-US" altLang="zh-CN" dirty="0" err="1"/>
              <a:t>env</a:t>
            </a:r>
            <a:r>
              <a:rPr lang="en-US" altLang="zh-CN" dirty="0"/>
              <a:t> ruby</a:t>
            </a:r>
          </a:p>
          <a:p>
            <a:r>
              <a:rPr lang="en-US" altLang="zh-CN" dirty="0"/>
              <a:t>require 'mongo-</a:t>
            </a:r>
            <a:r>
              <a:rPr lang="en-US" altLang="zh-CN" dirty="0" err="1"/>
              <a:t>hadoop</a:t>
            </a:r>
            <a:r>
              <a:rPr lang="en-US" altLang="zh-CN" dirty="0"/>
              <a:t>'</a:t>
            </a:r>
          </a:p>
          <a:p>
            <a:endParaRPr lang="en-US" altLang="zh-CN" dirty="0"/>
          </a:p>
          <a:p>
            <a:r>
              <a:rPr lang="en-US" altLang="zh-CN" dirty="0" err="1"/>
              <a:t>MongoHadoop.map</a:t>
            </a:r>
            <a:r>
              <a:rPr lang="en-US" altLang="zh-CN" dirty="0"/>
              <a:t> do |document|</a:t>
            </a:r>
          </a:p>
          <a:p>
            <a:r>
              <a:rPr lang="en-US" altLang="zh-CN" dirty="0"/>
              <a:t>  { :_id =&gt; document['user']['</a:t>
            </a:r>
            <a:r>
              <a:rPr lang="en-US" altLang="zh-CN" dirty="0" err="1"/>
              <a:t>time_zone</a:t>
            </a:r>
            <a:r>
              <a:rPr lang="en-US" altLang="zh-CN" dirty="0"/>
              <a:t>'], :count =&gt; 1 }</a:t>
            </a:r>
          </a:p>
          <a:p>
            <a:r>
              <a:rPr lang="en-US" altLang="zh-CN" dirty="0"/>
              <a:t>end</a:t>
            </a:r>
            <a:endParaRPr lang="zh-CN" altLang="en-US" dirty="0"/>
          </a:p>
        </p:txBody>
      </p:sp>
      <p:sp>
        <p:nvSpPr>
          <p:cNvPr id="6" name="矩形 5"/>
          <p:cNvSpPr/>
          <p:nvPr/>
        </p:nvSpPr>
        <p:spPr>
          <a:xfrm>
            <a:off x="4895534" y="3733792"/>
            <a:ext cx="5162722" cy="2862322"/>
          </a:xfrm>
          <a:prstGeom prst="rect">
            <a:avLst/>
          </a:prstGeom>
        </p:spPr>
        <p:txBody>
          <a:bodyPr wrap="square">
            <a:spAutoFit/>
          </a:bodyPr>
          <a:lstStyle/>
          <a:p>
            <a:r>
              <a:rPr lang="en-US" altLang="zh-CN" dirty="0"/>
              <a:t>#!/</a:t>
            </a:r>
            <a:r>
              <a:rPr lang="en-US" altLang="zh-CN" dirty="0" err="1"/>
              <a:t>usr</a:t>
            </a:r>
            <a:r>
              <a:rPr lang="en-US" altLang="zh-CN" dirty="0"/>
              <a:t>/bin/</a:t>
            </a:r>
            <a:r>
              <a:rPr lang="en-US" altLang="zh-CN" dirty="0" err="1"/>
              <a:t>env</a:t>
            </a:r>
            <a:r>
              <a:rPr lang="en-US" altLang="zh-CN" dirty="0"/>
              <a:t> ruby</a:t>
            </a:r>
          </a:p>
          <a:p>
            <a:r>
              <a:rPr lang="en-US" altLang="zh-CN" dirty="0"/>
              <a:t>require 'mongo-</a:t>
            </a:r>
            <a:r>
              <a:rPr lang="en-US" altLang="zh-CN" dirty="0" err="1"/>
              <a:t>hadoop</a:t>
            </a:r>
            <a:r>
              <a:rPr lang="en-US" altLang="zh-CN" dirty="0"/>
              <a:t>'</a:t>
            </a:r>
          </a:p>
          <a:p>
            <a:r>
              <a:rPr lang="en-US" altLang="zh-CN" dirty="0" err="1"/>
              <a:t>MongoHadoop.reduce</a:t>
            </a:r>
            <a:r>
              <a:rPr lang="en-US" altLang="zh-CN" dirty="0"/>
              <a:t> do |key, values|</a:t>
            </a:r>
          </a:p>
          <a:p>
            <a:r>
              <a:rPr lang="en-US" altLang="zh-CN" dirty="0"/>
              <a:t>  count = sum = 0</a:t>
            </a:r>
          </a:p>
          <a:p>
            <a:r>
              <a:rPr lang="en-US" altLang="zh-CN" dirty="0"/>
              <a:t>  </a:t>
            </a:r>
            <a:r>
              <a:rPr lang="en-US" altLang="zh-CN" dirty="0" err="1"/>
              <a:t>values.each</a:t>
            </a:r>
            <a:r>
              <a:rPr lang="en-US" altLang="zh-CN" dirty="0"/>
              <a:t> do |value|</a:t>
            </a:r>
          </a:p>
          <a:p>
            <a:r>
              <a:rPr lang="en-US" altLang="zh-CN" dirty="0"/>
              <a:t>    count += 1</a:t>
            </a:r>
          </a:p>
          <a:p>
            <a:r>
              <a:rPr lang="en-US" altLang="zh-CN" dirty="0"/>
              <a:t>    sum += value['</a:t>
            </a:r>
            <a:r>
              <a:rPr lang="en-US" altLang="zh-CN" dirty="0" err="1"/>
              <a:t>num</a:t>
            </a:r>
            <a:r>
              <a:rPr lang="en-US" altLang="zh-CN" dirty="0"/>
              <a:t>']</a:t>
            </a:r>
          </a:p>
          <a:p>
            <a:r>
              <a:rPr lang="en-US" altLang="zh-CN" dirty="0"/>
              <a:t>  end</a:t>
            </a:r>
          </a:p>
          <a:p>
            <a:r>
              <a:rPr lang="en-US" altLang="zh-CN" dirty="0"/>
              <a:t>  { :_id =&gt; key, :average =&gt; sum / count }</a:t>
            </a:r>
          </a:p>
          <a:p>
            <a:r>
              <a:rPr lang="en-US" altLang="zh-CN" dirty="0"/>
              <a:t>end</a:t>
            </a:r>
            <a:endParaRPr lang="zh-CN" altLang="en-US" dirty="0"/>
          </a:p>
        </p:txBody>
      </p:sp>
    </p:spTree>
    <p:extLst>
      <p:ext uri="{BB962C8B-B14F-4D97-AF65-F5344CB8AC3E}">
        <p14:creationId xmlns:p14="http://schemas.microsoft.com/office/powerpoint/2010/main" val="1230661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latin typeface="+mn-ea"/>
              </a:rPr>
              <a:t>HDFS</a:t>
            </a:r>
            <a:r>
              <a:rPr lang="zh-CN" altLang="en-US" dirty="0">
                <a:latin typeface="+mn-ea"/>
              </a:rPr>
              <a:t> </a:t>
            </a:r>
            <a:r>
              <a:rPr lang="zh-CN" altLang="en-US" dirty="0" smtClean="0">
                <a:latin typeface="+mn-ea"/>
              </a:rPr>
              <a:t>结构体系</a:t>
            </a:r>
            <a:endParaRPr lang="zh-CN" altLang="en-US" dirty="0" smtClean="0"/>
          </a:p>
        </p:txBody>
      </p:sp>
      <p:sp>
        <p:nvSpPr>
          <p:cNvPr id="4" name="TextBox 3"/>
          <p:cNvSpPr txBox="1"/>
          <p:nvPr/>
        </p:nvSpPr>
        <p:spPr>
          <a:xfrm>
            <a:off x="152516" y="914466"/>
            <a:ext cx="8686572" cy="4431983"/>
          </a:xfrm>
          <a:prstGeom prst="rect">
            <a:avLst/>
          </a:prstGeom>
          <a:noFill/>
        </p:spPr>
        <p:txBody>
          <a:bodyPr wrap="square" tIns="0" bIns="0" rtlCol="0">
            <a:spAutoFit/>
          </a:bodyPr>
          <a:lstStyle/>
          <a:p>
            <a:pPr>
              <a:lnSpc>
                <a:spcPct val="150000"/>
              </a:lnSpc>
              <a:spcBef>
                <a:spcPts val="0"/>
              </a:spcBef>
            </a:pPr>
            <a:r>
              <a:rPr lang="en-US" altLang="zh-CN" dirty="0">
                <a:latin typeface="+mn-ea"/>
              </a:rPr>
              <a:t>HDFS</a:t>
            </a:r>
            <a:r>
              <a:rPr lang="zh-CN" altLang="en-US" dirty="0" smtClean="0">
                <a:latin typeface="+mn-ea"/>
                <a:ea typeface="+mn-ea"/>
              </a:rPr>
              <a:t>同</a:t>
            </a:r>
            <a:r>
              <a:rPr lang="en-US" altLang="zh-CN" dirty="0" err="1" smtClean="0">
                <a:latin typeface="+mn-ea"/>
                <a:ea typeface="+mn-ea"/>
              </a:rPr>
              <a:t>MapReduce</a:t>
            </a:r>
            <a:r>
              <a:rPr lang="zh-CN" altLang="en-US" dirty="0" smtClean="0">
                <a:latin typeface="+mn-ea"/>
                <a:ea typeface="+mn-ea"/>
              </a:rPr>
              <a:t>部署结构类似，</a:t>
            </a:r>
            <a:r>
              <a:rPr lang="en-US" altLang="zh-CN" dirty="0" smtClean="0">
                <a:latin typeface="+mn-ea"/>
                <a:ea typeface="+mn-ea"/>
              </a:rPr>
              <a:t>HDFS</a:t>
            </a:r>
            <a:r>
              <a:rPr lang="zh-CN" altLang="en-US" dirty="0" smtClean="0">
                <a:latin typeface="+mn-ea"/>
                <a:ea typeface="+mn-ea"/>
              </a:rPr>
              <a:t>同样具备</a:t>
            </a:r>
            <a:r>
              <a:rPr lang="en-US" altLang="zh-CN" dirty="0" smtClean="0">
                <a:latin typeface="+mn-ea"/>
                <a:ea typeface="+mn-ea"/>
              </a:rPr>
              <a:t>master/slaves</a:t>
            </a:r>
            <a:r>
              <a:rPr lang="zh-CN" altLang="en-US" dirty="0" smtClean="0">
                <a:latin typeface="+mn-ea"/>
                <a:ea typeface="+mn-ea"/>
              </a:rPr>
              <a:t>主从结构</a:t>
            </a:r>
            <a:endParaRPr lang="en-US" altLang="zh-CN" dirty="0" smtClean="0">
              <a:latin typeface="+mn-ea"/>
              <a:ea typeface="+mn-ea"/>
            </a:endParaRPr>
          </a:p>
          <a:p>
            <a:pPr>
              <a:lnSpc>
                <a:spcPct val="150000"/>
              </a:lnSpc>
              <a:spcBef>
                <a:spcPts val="0"/>
              </a:spcBef>
            </a:pPr>
            <a:endParaRPr lang="zh-CN" altLang="en-US" dirty="0" smtClean="0">
              <a:latin typeface="+mn-ea"/>
              <a:ea typeface="+mn-ea"/>
            </a:endParaRPr>
          </a:p>
          <a:p>
            <a:pPr>
              <a:lnSpc>
                <a:spcPct val="150000"/>
              </a:lnSpc>
              <a:spcBef>
                <a:spcPts val="0"/>
              </a:spcBef>
            </a:pPr>
            <a:r>
              <a:rPr lang="en-US" altLang="zh-CN" dirty="0" smtClean="0">
                <a:latin typeface="+mn-ea"/>
                <a:ea typeface="+mn-ea"/>
              </a:rPr>
              <a:t>      1</a:t>
            </a:r>
            <a:r>
              <a:rPr lang="zh-CN" altLang="en-US" dirty="0" smtClean="0">
                <a:latin typeface="+mn-ea"/>
                <a:ea typeface="+mn-ea"/>
              </a:rPr>
              <a:t>，</a:t>
            </a:r>
            <a:r>
              <a:rPr lang="en-US" altLang="zh-CN" dirty="0" err="1" smtClean="0">
                <a:latin typeface="+mn-ea"/>
                <a:ea typeface="+mn-ea"/>
              </a:rPr>
              <a:t>NameNode</a:t>
            </a:r>
            <a:r>
              <a:rPr lang="zh-CN" altLang="en-US" dirty="0" smtClean="0">
                <a:latin typeface="+mn-ea"/>
                <a:ea typeface="+mn-ea"/>
              </a:rPr>
              <a:t>充当</a:t>
            </a:r>
            <a:r>
              <a:rPr lang="en-US" altLang="zh-CN" dirty="0" smtClean="0">
                <a:latin typeface="+mn-ea"/>
                <a:ea typeface="+mn-ea"/>
              </a:rPr>
              <a:t>master</a:t>
            </a:r>
            <a:r>
              <a:rPr lang="zh-CN" altLang="en-US" dirty="0" smtClean="0">
                <a:latin typeface="+mn-ea"/>
                <a:ea typeface="+mn-ea"/>
              </a:rPr>
              <a:t>角色，职责包括：管理文档系统的命名空间</a:t>
            </a:r>
            <a:r>
              <a:rPr lang="en-US" altLang="zh-CN" dirty="0" smtClean="0">
                <a:latin typeface="+mn-ea"/>
                <a:ea typeface="+mn-ea"/>
              </a:rPr>
              <a:t>(namespace)</a:t>
            </a:r>
            <a:r>
              <a:rPr lang="zh-CN" altLang="en-US" dirty="0" smtClean="0">
                <a:latin typeface="+mn-ea"/>
                <a:ea typeface="+mn-ea"/>
              </a:rPr>
              <a:t>；调节客户端访问到需要的文件</a:t>
            </a:r>
            <a:r>
              <a:rPr lang="en-US" altLang="zh-CN" dirty="0" smtClean="0">
                <a:latin typeface="+mn-ea"/>
                <a:ea typeface="+mn-ea"/>
              </a:rPr>
              <a:t>(</a:t>
            </a:r>
            <a:r>
              <a:rPr lang="zh-CN" altLang="en-US" dirty="0" smtClean="0">
                <a:latin typeface="+mn-ea"/>
                <a:ea typeface="+mn-ea"/>
              </a:rPr>
              <a:t>存储在</a:t>
            </a:r>
            <a:r>
              <a:rPr lang="en-US" altLang="zh-CN" dirty="0" err="1" smtClean="0">
                <a:latin typeface="+mn-ea"/>
                <a:ea typeface="+mn-ea"/>
              </a:rPr>
              <a:t>DateNode</a:t>
            </a:r>
            <a:r>
              <a:rPr lang="zh-CN" altLang="en-US" dirty="0" smtClean="0">
                <a:latin typeface="+mn-ea"/>
                <a:ea typeface="+mn-ea"/>
              </a:rPr>
              <a:t>中的文件</a:t>
            </a:r>
            <a:r>
              <a:rPr lang="en-US" altLang="zh-CN" dirty="0" smtClean="0">
                <a:latin typeface="+mn-ea"/>
                <a:ea typeface="+mn-ea"/>
              </a:rPr>
              <a:t>)</a:t>
            </a:r>
          </a:p>
          <a:p>
            <a:pPr>
              <a:lnSpc>
                <a:spcPct val="150000"/>
              </a:lnSpc>
              <a:spcBef>
                <a:spcPts val="0"/>
              </a:spcBef>
            </a:pPr>
            <a:r>
              <a:rPr lang="zh-CN" altLang="en-US" dirty="0" smtClean="0">
                <a:latin typeface="+mn-ea"/>
                <a:ea typeface="+mn-ea"/>
              </a:rPr>
              <a:t>注：</a:t>
            </a:r>
            <a:r>
              <a:rPr lang="en-US" altLang="zh-CN" dirty="0" smtClean="0">
                <a:latin typeface="+mn-ea"/>
                <a:ea typeface="+mn-ea"/>
              </a:rPr>
              <a:t>namespace—</a:t>
            </a:r>
            <a:r>
              <a:rPr lang="zh-CN" altLang="en-US" dirty="0" smtClean="0">
                <a:latin typeface="+mn-ea"/>
                <a:ea typeface="+mn-ea"/>
              </a:rPr>
              <a:t>映射文件系统的目录结构</a:t>
            </a:r>
          </a:p>
          <a:p>
            <a:pPr>
              <a:lnSpc>
                <a:spcPct val="150000"/>
              </a:lnSpc>
              <a:spcBef>
                <a:spcPts val="0"/>
              </a:spcBef>
            </a:pPr>
            <a:r>
              <a:rPr lang="en-US" altLang="zh-CN" dirty="0">
                <a:latin typeface="+mn-ea"/>
              </a:rPr>
              <a:t>      </a:t>
            </a:r>
            <a:r>
              <a:rPr lang="en-US" altLang="zh-CN" dirty="0" smtClean="0">
                <a:latin typeface="+mn-ea"/>
                <a:ea typeface="+mn-ea"/>
              </a:rPr>
              <a:t>2</a:t>
            </a:r>
            <a:r>
              <a:rPr lang="zh-CN" altLang="en-US" dirty="0" smtClean="0">
                <a:latin typeface="+mn-ea"/>
                <a:ea typeface="+mn-ea"/>
              </a:rPr>
              <a:t>，</a:t>
            </a:r>
            <a:r>
              <a:rPr lang="en-US" altLang="zh-CN" dirty="0" err="1" smtClean="0">
                <a:latin typeface="+mn-ea"/>
                <a:ea typeface="+mn-ea"/>
              </a:rPr>
              <a:t>DataNodes</a:t>
            </a:r>
            <a:r>
              <a:rPr lang="zh-CN" altLang="en-US" dirty="0" smtClean="0">
                <a:latin typeface="+mn-ea"/>
                <a:ea typeface="+mn-ea"/>
              </a:rPr>
              <a:t>充当</a:t>
            </a:r>
            <a:r>
              <a:rPr lang="en-US" altLang="zh-CN" dirty="0" smtClean="0">
                <a:latin typeface="+mn-ea"/>
                <a:ea typeface="+mn-ea"/>
              </a:rPr>
              <a:t>slaves</a:t>
            </a:r>
            <a:r>
              <a:rPr lang="zh-CN" altLang="en-US" dirty="0" smtClean="0">
                <a:latin typeface="+mn-ea"/>
                <a:ea typeface="+mn-ea"/>
              </a:rPr>
              <a:t>角色，通常情况下，一台机器只部署一个</a:t>
            </a:r>
            <a:r>
              <a:rPr lang="en-US" altLang="zh-CN" dirty="0" err="1" smtClean="0">
                <a:latin typeface="+mn-ea"/>
                <a:ea typeface="+mn-ea"/>
              </a:rPr>
              <a:t>Datenode</a:t>
            </a:r>
            <a:r>
              <a:rPr lang="zh-CN" altLang="en-US" dirty="0" smtClean="0">
                <a:latin typeface="+mn-ea"/>
                <a:ea typeface="+mn-ea"/>
              </a:rPr>
              <a:t>，用来存储</a:t>
            </a:r>
            <a:r>
              <a:rPr lang="en-US" altLang="zh-CN" dirty="0" err="1" smtClean="0">
                <a:latin typeface="+mn-ea"/>
                <a:ea typeface="+mn-ea"/>
              </a:rPr>
              <a:t>MapReduce</a:t>
            </a:r>
            <a:r>
              <a:rPr lang="zh-CN" altLang="en-US" dirty="0" smtClean="0">
                <a:latin typeface="+mn-ea"/>
                <a:ea typeface="+mn-ea"/>
              </a:rPr>
              <a:t>程序需要的数据</a:t>
            </a:r>
          </a:p>
          <a:p>
            <a:pPr>
              <a:lnSpc>
                <a:spcPct val="150000"/>
              </a:lnSpc>
              <a:spcBef>
                <a:spcPts val="0"/>
              </a:spcBef>
            </a:pPr>
            <a:r>
              <a:rPr lang="en-US" altLang="zh-CN" dirty="0">
                <a:latin typeface="+mn-ea"/>
              </a:rPr>
              <a:t>      </a:t>
            </a:r>
            <a:r>
              <a:rPr lang="en-US" altLang="zh-CN" dirty="0" smtClean="0">
                <a:latin typeface="+mn-ea"/>
                <a:ea typeface="+mn-ea"/>
              </a:rPr>
              <a:t>3</a:t>
            </a:r>
            <a:r>
              <a:rPr lang="zh-CN" altLang="en-US" dirty="0" smtClean="0">
                <a:latin typeface="+mn-ea"/>
                <a:ea typeface="+mn-ea"/>
              </a:rPr>
              <a:t>，</a:t>
            </a:r>
            <a:r>
              <a:rPr lang="en-US" altLang="zh-CN" dirty="0" err="1" smtClean="0">
                <a:latin typeface="+mn-ea"/>
                <a:ea typeface="+mn-ea"/>
              </a:rPr>
              <a:t>Namenode</a:t>
            </a:r>
            <a:r>
              <a:rPr lang="zh-CN" altLang="en-US" dirty="0" smtClean="0">
                <a:latin typeface="+mn-ea"/>
                <a:ea typeface="+mn-ea"/>
              </a:rPr>
              <a:t>会定期从</a:t>
            </a:r>
            <a:r>
              <a:rPr lang="en-US" altLang="zh-CN" dirty="0" err="1" smtClean="0">
                <a:latin typeface="+mn-ea"/>
                <a:ea typeface="+mn-ea"/>
              </a:rPr>
              <a:t>DataNodes</a:t>
            </a:r>
            <a:r>
              <a:rPr lang="zh-CN" altLang="en-US" dirty="0" smtClean="0">
                <a:latin typeface="+mn-ea"/>
                <a:ea typeface="+mn-ea"/>
              </a:rPr>
              <a:t>那里收到</a:t>
            </a:r>
            <a:r>
              <a:rPr lang="en-US" altLang="zh-CN" dirty="0" smtClean="0">
                <a:latin typeface="+mn-ea"/>
                <a:ea typeface="+mn-ea"/>
              </a:rPr>
              <a:t>Heartbeat</a:t>
            </a:r>
            <a:r>
              <a:rPr lang="zh-CN" altLang="en-US" dirty="0" smtClean="0">
                <a:latin typeface="+mn-ea"/>
                <a:ea typeface="+mn-ea"/>
              </a:rPr>
              <a:t>和</a:t>
            </a:r>
            <a:r>
              <a:rPr lang="en-US" altLang="zh-CN" dirty="0" err="1" smtClean="0">
                <a:latin typeface="+mn-ea"/>
                <a:ea typeface="+mn-ea"/>
              </a:rPr>
              <a:t>Blockreport</a:t>
            </a:r>
            <a:r>
              <a:rPr lang="zh-CN" altLang="en-US" dirty="0" smtClean="0">
                <a:latin typeface="+mn-ea"/>
                <a:ea typeface="+mn-ea"/>
              </a:rPr>
              <a:t>反馈</a:t>
            </a:r>
          </a:p>
          <a:p>
            <a:pPr>
              <a:lnSpc>
                <a:spcPct val="150000"/>
              </a:lnSpc>
              <a:spcBef>
                <a:spcPts val="0"/>
              </a:spcBef>
            </a:pPr>
            <a:r>
              <a:rPr lang="en-US" altLang="zh-CN" dirty="0">
                <a:latin typeface="+mn-ea"/>
              </a:rPr>
              <a:t>      </a:t>
            </a:r>
            <a:r>
              <a:rPr lang="en-US" altLang="zh-CN" dirty="0" smtClean="0">
                <a:latin typeface="+mn-ea"/>
                <a:ea typeface="+mn-ea"/>
              </a:rPr>
              <a:t>4</a:t>
            </a:r>
            <a:r>
              <a:rPr lang="zh-CN" altLang="en-US" dirty="0" smtClean="0">
                <a:latin typeface="+mn-ea"/>
                <a:ea typeface="+mn-ea"/>
              </a:rPr>
              <a:t>，</a:t>
            </a:r>
            <a:r>
              <a:rPr lang="en-US" altLang="zh-CN" dirty="0" smtClean="0">
                <a:latin typeface="+mn-ea"/>
                <a:ea typeface="+mn-ea"/>
              </a:rPr>
              <a:t>Heartbeat</a:t>
            </a:r>
            <a:r>
              <a:rPr lang="zh-CN" altLang="en-US" dirty="0" smtClean="0">
                <a:latin typeface="+mn-ea"/>
                <a:ea typeface="+mn-ea"/>
              </a:rPr>
              <a:t>反馈用来确保</a:t>
            </a:r>
            <a:r>
              <a:rPr lang="en-US" altLang="zh-CN" dirty="0" err="1" smtClean="0">
                <a:latin typeface="+mn-ea"/>
                <a:ea typeface="+mn-ea"/>
              </a:rPr>
              <a:t>DataNode</a:t>
            </a:r>
            <a:r>
              <a:rPr lang="zh-CN" altLang="en-US" dirty="0" smtClean="0">
                <a:latin typeface="+mn-ea"/>
                <a:ea typeface="+mn-ea"/>
              </a:rPr>
              <a:t>没有出现功能异常；</a:t>
            </a:r>
          </a:p>
          <a:p>
            <a:pPr>
              <a:lnSpc>
                <a:spcPct val="150000"/>
              </a:lnSpc>
              <a:spcBef>
                <a:spcPts val="0"/>
              </a:spcBef>
            </a:pPr>
            <a:r>
              <a:rPr lang="en-US" altLang="zh-CN" dirty="0">
                <a:latin typeface="+mn-ea"/>
              </a:rPr>
              <a:t>      </a:t>
            </a:r>
            <a:r>
              <a:rPr lang="en-US" altLang="zh-CN" dirty="0" smtClean="0">
                <a:latin typeface="+mn-ea"/>
                <a:ea typeface="+mn-ea"/>
              </a:rPr>
              <a:t>5</a:t>
            </a:r>
            <a:r>
              <a:rPr lang="zh-CN" altLang="en-US" dirty="0" smtClean="0">
                <a:latin typeface="+mn-ea"/>
                <a:ea typeface="+mn-ea"/>
              </a:rPr>
              <a:t>，</a:t>
            </a:r>
            <a:r>
              <a:rPr lang="en-US" altLang="zh-CN" dirty="0" err="1" smtClean="0">
                <a:latin typeface="+mn-ea"/>
                <a:ea typeface="+mn-ea"/>
              </a:rPr>
              <a:t>Blockreport</a:t>
            </a:r>
            <a:r>
              <a:rPr lang="zh-CN" altLang="en-US" dirty="0" smtClean="0">
                <a:latin typeface="+mn-ea"/>
                <a:ea typeface="+mn-ea"/>
              </a:rPr>
              <a:t>包含</a:t>
            </a:r>
            <a:r>
              <a:rPr lang="en-US" altLang="zh-CN" dirty="0" err="1" smtClean="0">
                <a:latin typeface="+mn-ea"/>
                <a:ea typeface="+mn-ea"/>
              </a:rPr>
              <a:t>DataNode</a:t>
            </a:r>
            <a:r>
              <a:rPr lang="zh-CN" altLang="en-US" dirty="0" smtClean="0">
                <a:latin typeface="+mn-ea"/>
                <a:ea typeface="+mn-ea"/>
              </a:rPr>
              <a:t>所存储的</a:t>
            </a:r>
            <a:r>
              <a:rPr lang="en-US" altLang="zh-CN" dirty="0" smtClean="0">
                <a:latin typeface="+mn-ea"/>
                <a:ea typeface="+mn-ea"/>
              </a:rPr>
              <a:t>Block</a:t>
            </a:r>
            <a:r>
              <a:rPr lang="zh-CN" altLang="en-US" dirty="0" smtClean="0">
                <a:latin typeface="+mn-ea"/>
                <a:ea typeface="+mn-ea"/>
              </a:rPr>
              <a:t>集合</a:t>
            </a:r>
          </a:p>
          <a:p>
            <a:endParaRPr lang="zh-CN" altLang="en-US" dirty="0">
              <a:latin typeface="+mn-ea"/>
              <a:ea typeface="+mn-ea"/>
            </a:endParaRPr>
          </a:p>
        </p:txBody>
      </p:sp>
    </p:spTree>
    <p:extLst>
      <p:ext uri="{BB962C8B-B14F-4D97-AF65-F5344CB8AC3E}">
        <p14:creationId xmlns:p14="http://schemas.microsoft.com/office/powerpoint/2010/main" val="3599557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latin typeface="+mn-ea"/>
              </a:rPr>
              <a:t>HDFS</a:t>
            </a:r>
            <a:r>
              <a:rPr lang="zh-CN" altLang="en-US" dirty="0">
                <a:latin typeface="+mn-ea"/>
              </a:rPr>
              <a:t> 结构体系</a:t>
            </a:r>
            <a:endParaRPr lang="zh-CN" altLang="en-US"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04" y="838268"/>
            <a:ext cx="7934490" cy="543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557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HDFS</a:t>
            </a:r>
            <a:r>
              <a:rPr lang="zh-CN" altLang="en-US" dirty="0" smtClean="0"/>
              <a:t>存储结构</a:t>
            </a:r>
            <a:r>
              <a:rPr lang="en-US" altLang="zh-CN" b="1" dirty="0"/>
              <a:t/>
            </a:r>
            <a:br>
              <a:rPr lang="en-US" altLang="zh-CN" b="1" dirty="0"/>
            </a:br>
            <a:endParaRPr lang="zh-CN" altLang="en-US"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52" y="928718"/>
            <a:ext cx="84391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025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HDFS </a:t>
            </a:r>
            <a:r>
              <a:rPr lang="en-US" altLang="zh-CN" dirty="0" err="1" smtClean="0"/>
              <a:t>Har</a:t>
            </a:r>
            <a:r>
              <a:rPr lang="en-US" altLang="zh-CN" dirty="0" smtClean="0"/>
              <a:t> </a:t>
            </a:r>
            <a:r>
              <a:rPr lang="zh-CN" altLang="en-US" dirty="0" smtClean="0"/>
              <a:t>归档</a:t>
            </a:r>
            <a:r>
              <a:rPr lang="en-US" altLang="zh-CN" b="1" dirty="0"/>
              <a:t/>
            </a:r>
            <a:br>
              <a:rPr lang="en-US" altLang="zh-CN" b="1" dirty="0"/>
            </a:br>
            <a:endParaRPr lang="zh-CN" altLang="en-US" dirty="0" smtClean="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666" y="774650"/>
            <a:ext cx="6312660" cy="585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192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748600" y="1745456"/>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68" name="组合 10"/>
          <p:cNvGrpSpPr>
            <a:grpSpLocks/>
          </p:cNvGrpSpPr>
          <p:nvPr/>
        </p:nvGrpSpPr>
        <p:grpSpPr bwMode="auto">
          <a:xfrm>
            <a:off x="1295400" y="1524000"/>
            <a:ext cx="7086600" cy="660400"/>
            <a:chOff x="1295400" y="1295400"/>
            <a:chExt cx="7086500" cy="660400"/>
          </a:xfrm>
        </p:grpSpPr>
        <p:sp>
          <p:nvSpPr>
            <p:cNvPr id="2" name="圆角矩形 1"/>
            <p:cNvSpPr/>
            <p:nvPr/>
          </p:nvSpPr>
          <p:spPr bwMode="auto">
            <a:xfrm>
              <a:off x="1295400" y="131921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28" y="129540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Hadoop</a:t>
              </a:r>
              <a:endParaRPr lang="en-US" altLang="zh-CN" sz="1200" dirty="0" smtClean="0">
                <a:solidFill>
                  <a:srgbClr val="E60012"/>
                </a:solidFill>
                <a:latin typeface="微软雅黑" pitchFamily="34" charset="-122"/>
              </a:endParaRPr>
            </a:p>
            <a:p>
              <a:pPr marL="92075" defTabSz="800100">
                <a:lnSpc>
                  <a:spcPct val="150000"/>
                </a:lnSpc>
                <a:spcAft>
                  <a:spcPct val="35000"/>
                </a:spcAft>
                <a:defRPr/>
              </a:pPr>
              <a:r>
                <a:rPr lang="en-US" altLang="zh-CN" sz="1000" dirty="0" err="1" smtClean="0">
                  <a:solidFill>
                    <a:schemeClr val="tx1">
                      <a:lumMod val="75000"/>
                      <a:lumOff val="25000"/>
                    </a:schemeClr>
                  </a:solidFill>
                  <a:latin typeface="微软雅黑" pitchFamily="34" charset="-122"/>
                </a:rPr>
                <a:t>Hadoop</a:t>
              </a:r>
              <a:r>
                <a:rPr lang="zh-CN" altLang="en-US" sz="1000" dirty="0" smtClean="0">
                  <a:solidFill>
                    <a:schemeClr val="tx1">
                      <a:lumMod val="75000"/>
                      <a:lumOff val="25000"/>
                    </a:schemeClr>
                  </a:solidFill>
                  <a:latin typeface="微软雅黑" pitchFamily="34" charset="-122"/>
                </a:rPr>
                <a:t>、版本、流处理、</a:t>
              </a:r>
              <a:r>
                <a:rPr lang="en-US" altLang="zh-CN" sz="1000" dirty="0" smtClean="0">
                  <a:solidFill>
                    <a:schemeClr val="tx1">
                      <a:lumMod val="75000"/>
                      <a:lumOff val="25000"/>
                    </a:schemeClr>
                  </a:solidFill>
                  <a:latin typeface="微软雅黑" pitchFamily="34" charset="-122"/>
                </a:rPr>
                <a:t>HDFS</a:t>
              </a:r>
              <a:r>
                <a:rPr lang="zh-CN" altLang="en-US" sz="1000" dirty="0" smtClean="0">
                  <a:solidFill>
                    <a:schemeClr val="tx1">
                      <a:lumMod val="75000"/>
                      <a:lumOff val="25000"/>
                    </a:schemeClr>
                  </a:solidFill>
                  <a:latin typeface="微软雅黑" pitchFamily="34" charset="-122"/>
                </a:rPr>
                <a:t>、</a:t>
              </a:r>
              <a:r>
                <a:rPr lang="en-US" altLang="zh-CN" sz="1000" dirty="0" err="1" smtClean="0">
                  <a:solidFill>
                    <a:schemeClr val="tx1">
                      <a:lumMod val="75000"/>
                      <a:lumOff val="25000"/>
                    </a:schemeClr>
                  </a:solidFill>
                  <a:latin typeface="微软雅黑" pitchFamily="34" charset="-122"/>
                </a:rPr>
                <a:t>MapReduce</a:t>
              </a:r>
              <a:r>
                <a:rPr lang="zh-CN" altLang="en-US" sz="1000" dirty="0" smtClean="0">
                  <a:solidFill>
                    <a:schemeClr val="tx1">
                      <a:lumMod val="75000"/>
                      <a:lumOff val="25000"/>
                    </a:schemeClr>
                  </a:solidFill>
                  <a:latin typeface="微软雅黑" pitchFamily="34" charset="-122"/>
                </a:rPr>
                <a:t>、文件结构、压缩存档、</a:t>
              </a:r>
              <a:r>
                <a:rPr lang="en-US" altLang="zh-CN" sz="1000" dirty="0" smtClean="0">
                  <a:solidFill>
                    <a:schemeClr val="tx1">
                      <a:lumMod val="75000"/>
                      <a:lumOff val="25000"/>
                    </a:schemeClr>
                  </a:solidFill>
                  <a:latin typeface="微软雅黑" pitchFamily="34" charset="-122"/>
                </a:rPr>
                <a:t>API</a:t>
              </a:r>
              <a:endParaRPr lang="zh-CN" altLang="en-US" sz="1000" dirty="0">
                <a:solidFill>
                  <a:schemeClr val="tx1">
                    <a:lumMod val="75000"/>
                    <a:lumOff val="25000"/>
                  </a:schemeClr>
                </a:solidFill>
                <a:latin typeface="微软雅黑" pitchFamily="34" charset="-122"/>
              </a:endParaRPr>
            </a:p>
          </p:txBody>
        </p:sp>
        <p:sp>
          <p:nvSpPr>
            <p:cNvPr id="18" name="TextBox 17"/>
            <p:cNvSpPr txBox="1"/>
            <p:nvPr/>
          </p:nvSpPr>
          <p:spPr bwMode="auto">
            <a:xfrm>
              <a:off x="1409698" y="136366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69" name="组合 8"/>
          <p:cNvGrpSpPr>
            <a:grpSpLocks/>
          </p:cNvGrpSpPr>
          <p:nvPr/>
        </p:nvGrpSpPr>
        <p:grpSpPr bwMode="auto">
          <a:xfrm>
            <a:off x="1295400" y="2343150"/>
            <a:ext cx="7086600" cy="660400"/>
            <a:chOff x="1295400" y="2239963"/>
            <a:chExt cx="6942104" cy="660400"/>
          </a:xfrm>
        </p:grpSpPr>
        <p:sp>
          <p:nvSpPr>
            <p:cNvPr id="21" name="圆角矩形 20"/>
            <p:cNvSpPr/>
            <p:nvPr/>
          </p:nvSpPr>
          <p:spPr bwMode="auto">
            <a:xfrm>
              <a:off x="1295400" y="2263776"/>
              <a:ext cx="612722"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429" y="2239963"/>
              <a:ext cx="6236075"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Hive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工作流程、</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、模块组件、架构组件、</a:t>
              </a:r>
              <a:r>
                <a:rPr lang="en-US" altLang="zh-CN" sz="1000" dirty="0" smtClean="0">
                  <a:solidFill>
                    <a:schemeClr val="tx1">
                      <a:lumMod val="75000"/>
                      <a:lumOff val="25000"/>
                    </a:schemeClr>
                  </a:solidFill>
                  <a:latin typeface="微软雅黑" pitchFamily="34" charset="-122"/>
                </a:rPr>
                <a:t>HQL</a:t>
              </a:r>
              <a:r>
                <a:rPr lang="zh-CN" altLang="en-US" sz="1000" dirty="0" smtClean="0">
                  <a:solidFill>
                    <a:schemeClr val="tx1">
                      <a:lumMod val="75000"/>
                      <a:lumOff val="25000"/>
                    </a:schemeClr>
                  </a:solidFill>
                  <a:latin typeface="微软雅黑" pitchFamily="34" charset="-122"/>
                </a:rPr>
                <a:t>、元数据管理、</a:t>
              </a:r>
              <a:r>
                <a:rPr lang="en-US" altLang="zh-CN" sz="1000" dirty="0" smtClean="0">
                  <a:solidFill>
                    <a:schemeClr val="tx1">
                      <a:lumMod val="75000"/>
                      <a:lumOff val="25000"/>
                    </a:schemeClr>
                  </a:solidFill>
                  <a:latin typeface="微软雅黑" pitchFamily="34" charset="-122"/>
                </a:rPr>
                <a:t>CLI</a:t>
              </a:r>
              <a:endParaRPr lang="zh-CN" altLang="en-US" sz="1000" dirty="0">
                <a:solidFill>
                  <a:schemeClr val="tx1">
                    <a:lumMod val="75000"/>
                    <a:lumOff val="25000"/>
                  </a:schemeClr>
                </a:solidFill>
                <a:latin typeface="微软雅黑" pitchFamily="34" charset="-122"/>
              </a:endParaRPr>
            </a:p>
          </p:txBody>
        </p:sp>
        <p:sp>
          <p:nvSpPr>
            <p:cNvPr id="23" name="TextBox 22"/>
            <p:cNvSpPr txBox="1"/>
            <p:nvPr/>
          </p:nvSpPr>
          <p:spPr bwMode="auto">
            <a:xfrm>
              <a:off x="1408925" y="2308226"/>
              <a:ext cx="38567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0" name="组合 7"/>
          <p:cNvGrpSpPr>
            <a:grpSpLocks/>
          </p:cNvGrpSpPr>
          <p:nvPr/>
        </p:nvGrpSpPr>
        <p:grpSpPr bwMode="auto">
          <a:xfrm>
            <a:off x="1295400" y="3162300"/>
            <a:ext cx="7086600" cy="660400"/>
            <a:chOff x="1295400" y="3184525"/>
            <a:chExt cx="7086500" cy="660400"/>
          </a:xfrm>
        </p:grpSpPr>
        <p:sp>
          <p:nvSpPr>
            <p:cNvPr id="22" name="圆角矩形 21"/>
            <p:cNvSpPr/>
            <p:nvPr/>
          </p:nvSpPr>
          <p:spPr bwMode="auto">
            <a:xfrm>
              <a:off x="1295400" y="3208338"/>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28" y="3184525"/>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Hbase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模块组件、</a:t>
              </a:r>
              <a:r>
                <a:rPr lang="en-US" altLang="zh-CN" sz="1000" dirty="0" smtClean="0">
                  <a:solidFill>
                    <a:schemeClr val="tx1">
                      <a:lumMod val="75000"/>
                      <a:lumOff val="25000"/>
                    </a:schemeClr>
                  </a:solidFill>
                  <a:latin typeface="微软雅黑" pitchFamily="34" charset="-122"/>
                </a:rPr>
                <a:t>DML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DDL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Client API</a:t>
              </a:r>
              <a:r>
                <a:rPr lang="zh-CN" altLang="en-US" sz="1000" dirty="0" smtClean="0">
                  <a:solidFill>
                    <a:schemeClr val="tx1">
                      <a:lumMod val="75000"/>
                      <a:lumOff val="25000"/>
                    </a:schemeClr>
                  </a:solidFill>
                  <a:latin typeface="微软雅黑" pitchFamily="34" charset="-122"/>
                </a:rPr>
                <a:t>、存储方式、性能优化</a:t>
              </a:r>
              <a:endParaRPr lang="zh-CN" altLang="en-US" sz="1000" dirty="0">
                <a:solidFill>
                  <a:schemeClr val="tx1">
                    <a:lumMod val="75000"/>
                    <a:lumOff val="25000"/>
                  </a:schemeClr>
                </a:solidFill>
                <a:latin typeface="微软雅黑" pitchFamily="34" charset="-122"/>
              </a:endParaRPr>
            </a:p>
          </p:txBody>
        </p:sp>
        <p:sp>
          <p:nvSpPr>
            <p:cNvPr id="28" name="TextBox 27"/>
            <p:cNvSpPr txBox="1"/>
            <p:nvPr/>
          </p:nvSpPr>
          <p:spPr bwMode="auto">
            <a:xfrm>
              <a:off x="1409698" y="3252788"/>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1" name="组合 6"/>
          <p:cNvGrpSpPr>
            <a:grpSpLocks/>
          </p:cNvGrpSpPr>
          <p:nvPr/>
        </p:nvGrpSpPr>
        <p:grpSpPr bwMode="auto">
          <a:xfrm>
            <a:off x="1295400" y="3981450"/>
            <a:ext cx="7086600" cy="660400"/>
            <a:chOff x="1295400" y="4129088"/>
            <a:chExt cx="7086500" cy="660400"/>
          </a:xfrm>
        </p:grpSpPr>
        <p:sp>
          <p:nvSpPr>
            <p:cNvPr id="26" name="圆角矩形 25"/>
            <p:cNvSpPr/>
            <p:nvPr/>
          </p:nvSpPr>
          <p:spPr bwMode="auto">
            <a:xfrm>
              <a:off x="1295400" y="4152901"/>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28" y="4129088"/>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Zookeeper</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处理机制、</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Zookeeper Shell</a:t>
              </a:r>
              <a:r>
                <a:rPr lang="zh-CN" altLang="en-US" sz="1000" dirty="0" smtClean="0">
                  <a:solidFill>
                    <a:schemeClr val="tx1">
                      <a:lumMod val="75000"/>
                      <a:lumOff val="25000"/>
                    </a:schemeClr>
                  </a:solidFill>
                  <a:latin typeface="微软雅黑" pitchFamily="34" charset="-122"/>
                </a:rPr>
                <a:t>、功能模块</a:t>
              </a:r>
              <a:endParaRPr lang="en-US" altLang="zh-CN" sz="1000" dirty="0">
                <a:solidFill>
                  <a:schemeClr val="tx1">
                    <a:lumMod val="75000"/>
                    <a:lumOff val="25000"/>
                  </a:schemeClr>
                </a:solidFill>
                <a:latin typeface="微软雅黑" pitchFamily="34" charset="-122"/>
              </a:endParaRPr>
            </a:p>
          </p:txBody>
        </p:sp>
        <p:sp>
          <p:nvSpPr>
            <p:cNvPr id="36" name="TextBox 35"/>
            <p:cNvSpPr txBox="1"/>
            <p:nvPr/>
          </p:nvSpPr>
          <p:spPr bwMode="auto">
            <a:xfrm>
              <a:off x="1409698" y="4197351"/>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2" name="组合 4"/>
          <p:cNvGrpSpPr>
            <a:grpSpLocks/>
          </p:cNvGrpSpPr>
          <p:nvPr/>
        </p:nvGrpSpPr>
        <p:grpSpPr bwMode="auto">
          <a:xfrm>
            <a:off x="1295400" y="4800600"/>
            <a:ext cx="7086600" cy="660400"/>
            <a:chOff x="1295400" y="5073650"/>
            <a:chExt cx="7086500" cy="660400"/>
          </a:xfrm>
        </p:grpSpPr>
        <p:sp>
          <p:nvSpPr>
            <p:cNvPr id="27" name="圆角矩形 26"/>
            <p:cNvSpPr/>
            <p:nvPr/>
          </p:nvSpPr>
          <p:spPr bwMode="auto">
            <a:xfrm>
              <a:off x="1295400" y="509746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28" y="507365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Apache Pig</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设计原理、</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、关键字、综合案例、典型函数</a:t>
              </a:r>
              <a:endParaRPr lang="zh-CN" altLang="en-US" sz="1000" dirty="0">
                <a:solidFill>
                  <a:schemeClr val="tx1">
                    <a:lumMod val="75000"/>
                    <a:lumOff val="25000"/>
                  </a:schemeClr>
                </a:solidFill>
                <a:latin typeface="微软雅黑" pitchFamily="34" charset="-122"/>
              </a:endParaRPr>
            </a:p>
          </p:txBody>
        </p:sp>
        <p:sp>
          <p:nvSpPr>
            <p:cNvPr id="41" name="TextBox 40"/>
            <p:cNvSpPr txBox="1"/>
            <p:nvPr/>
          </p:nvSpPr>
          <p:spPr bwMode="auto">
            <a:xfrm>
              <a:off x="1409698" y="514191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例子：</a:t>
            </a:r>
            <a:r>
              <a:rPr lang="en-US" altLang="zh-CN" dirty="0" smtClean="0"/>
              <a:t>HDFS </a:t>
            </a:r>
            <a:r>
              <a:rPr lang="zh-CN" altLang="en-US" dirty="0" smtClean="0"/>
              <a:t>操作</a:t>
            </a:r>
            <a:r>
              <a:rPr lang="en-US" altLang="zh-CN" b="1" dirty="0"/>
              <a:t/>
            </a:r>
            <a:br>
              <a:rPr lang="en-US" altLang="zh-CN" b="1" dirty="0"/>
            </a:br>
            <a:endParaRPr lang="zh-CN" altLang="en-US"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12" y="762070"/>
            <a:ext cx="7162612" cy="588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115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Google Map Reduce </a:t>
            </a:r>
            <a:r>
              <a:rPr lang="zh-CN" altLang="en-US" dirty="0" smtClean="0"/>
              <a:t>实现</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02" y="1066862"/>
            <a:ext cx="7770882" cy="495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579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MapReduce</a:t>
            </a:r>
            <a:r>
              <a:rPr lang="en-US" altLang="zh-CN" dirty="0" smtClean="0"/>
              <a:t> </a:t>
            </a:r>
            <a:r>
              <a:rPr lang="zh-CN" altLang="en-US" dirty="0" smtClean="0"/>
              <a:t>执行流程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56" y="1066862"/>
            <a:ext cx="8427834" cy="457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2586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MapReduce</a:t>
            </a:r>
            <a:r>
              <a:rPr lang="en-US" altLang="zh-CN" dirty="0"/>
              <a:t> </a:t>
            </a:r>
            <a:r>
              <a:rPr lang="zh-CN" altLang="en-US" dirty="0"/>
              <a:t>执行流程</a:t>
            </a:r>
            <a:r>
              <a:rPr lang="zh-CN" altLang="en-US" dirty="0" smtClean="0"/>
              <a:t>（用户层）</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77" y="889705"/>
            <a:ext cx="7848394" cy="546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557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MapReduce</a:t>
            </a:r>
            <a:r>
              <a:rPr lang="en-US" altLang="zh-CN" dirty="0"/>
              <a:t> </a:t>
            </a:r>
            <a:r>
              <a:rPr lang="zh-CN" altLang="en-US" dirty="0"/>
              <a:t>执行流程</a:t>
            </a:r>
            <a:endParaRPr lang="zh-CN" altLang="en-US"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12" y="776357"/>
            <a:ext cx="627697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579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MapReduce</a:t>
            </a:r>
            <a:r>
              <a:rPr lang="en-US" altLang="zh-CN" dirty="0"/>
              <a:t> </a:t>
            </a:r>
            <a:r>
              <a:rPr lang="zh-CN" altLang="en-US" dirty="0"/>
              <a:t>工作流程</a:t>
            </a:r>
            <a:r>
              <a:rPr lang="en-US" altLang="zh-CN" b="1" dirty="0"/>
              <a:t/>
            </a:r>
            <a:br>
              <a:rPr lang="en-US" altLang="zh-CN" b="1" dirty="0"/>
            </a:br>
            <a:endParaRPr lang="zh-CN" altLang="en-US" dirty="0" smtClean="0"/>
          </a:p>
        </p:txBody>
      </p:sp>
      <p:sp>
        <p:nvSpPr>
          <p:cNvPr id="3" name="TextBox 2"/>
          <p:cNvSpPr txBox="1"/>
          <p:nvPr/>
        </p:nvSpPr>
        <p:spPr>
          <a:xfrm>
            <a:off x="254878" y="914466"/>
            <a:ext cx="8736605" cy="5078313"/>
          </a:xfrm>
          <a:prstGeom prst="rect">
            <a:avLst/>
          </a:prstGeom>
          <a:noFill/>
        </p:spPr>
        <p:txBody>
          <a:bodyPr wrap="square" rtlCol="0">
            <a:spAutoFit/>
          </a:bodyPr>
          <a:lstStyle/>
          <a:p>
            <a:pPr>
              <a:lnSpc>
                <a:spcPct val="150000"/>
              </a:lnSpc>
            </a:pPr>
            <a:r>
              <a:rPr lang="en-US" altLang="zh-CN" dirty="0">
                <a:latin typeface="+mn-ea"/>
                <a:ea typeface="+mn-ea"/>
              </a:rPr>
              <a:t>1</a:t>
            </a:r>
            <a:r>
              <a:rPr lang="zh-CN" altLang="en-US" dirty="0">
                <a:latin typeface="+mn-ea"/>
                <a:ea typeface="+mn-ea"/>
              </a:rPr>
              <a:t>、运行</a:t>
            </a:r>
            <a:r>
              <a:rPr lang="en-US" altLang="zh-CN" dirty="0" err="1">
                <a:latin typeface="+mn-ea"/>
                <a:ea typeface="+mn-ea"/>
              </a:rPr>
              <a:t>mapred</a:t>
            </a:r>
            <a:r>
              <a:rPr lang="zh-CN" altLang="en-US" dirty="0">
                <a:latin typeface="+mn-ea"/>
                <a:ea typeface="+mn-ea"/>
              </a:rPr>
              <a:t>程序；</a:t>
            </a:r>
          </a:p>
          <a:p>
            <a:pPr>
              <a:lnSpc>
                <a:spcPct val="150000"/>
              </a:lnSpc>
            </a:pPr>
            <a:r>
              <a:rPr lang="en-US" altLang="zh-CN" dirty="0">
                <a:latin typeface="+mn-ea"/>
                <a:ea typeface="+mn-ea"/>
              </a:rPr>
              <a:t>2</a:t>
            </a:r>
            <a:r>
              <a:rPr lang="zh-CN" altLang="en-US" dirty="0">
                <a:latin typeface="+mn-ea"/>
                <a:ea typeface="+mn-ea"/>
              </a:rPr>
              <a:t>、本次运行将生成一个</a:t>
            </a:r>
            <a:r>
              <a:rPr lang="en-US" altLang="zh-CN" dirty="0">
                <a:latin typeface="+mn-ea"/>
                <a:ea typeface="+mn-ea"/>
              </a:rPr>
              <a:t>Job</a:t>
            </a:r>
            <a:r>
              <a:rPr lang="zh-CN" altLang="en-US" dirty="0">
                <a:latin typeface="+mn-ea"/>
                <a:ea typeface="+mn-ea"/>
              </a:rPr>
              <a:t>，于是</a:t>
            </a:r>
            <a:r>
              <a:rPr lang="en-US" altLang="zh-CN" dirty="0" err="1">
                <a:latin typeface="+mn-ea"/>
                <a:ea typeface="+mn-ea"/>
              </a:rPr>
              <a:t>JobClient</a:t>
            </a:r>
            <a:r>
              <a:rPr lang="zh-CN" altLang="en-US" dirty="0">
                <a:latin typeface="+mn-ea"/>
                <a:ea typeface="+mn-ea"/>
              </a:rPr>
              <a:t>向</a:t>
            </a:r>
            <a:r>
              <a:rPr lang="en-US" altLang="zh-CN" dirty="0" err="1">
                <a:latin typeface="+mn-ea"/>
                <a:ea typeface="+mn-ea"/>
              </a:rPr>
              <a:t>JobTracker</a:t>
            </a:r>
            <a:r>
              <a:rPr lang="zh-CN" altLang="en-US" dirty="0">
                <a:latin typeface="+mn-ea"/>
                <a:ea typeface="+mn-ea"/>
              </a:rPr>
              <a:t>申请一个</a:t>
            </a:r>
            <a:r>
              <a:rPr lang="en-US" altLang="zh-CN" dirty="0" err="1">
                <a:latin typeface="+mn-ea"/>
                <a:ea typeface="+mn-ea"/>
              </a:rPr>
              <a:t>JobID</a:t>
            </a:r>
            <a:r>
              <a:rPr lang="zh-CN" altLang="en-US" dirty="0">
                <a:latin typeface="+mn-ea"/>
                <a:ea typeface="+mn-ea"/>
              </a:rPr>
              <a:t>以标识这个</a:t>
            </a:r>
            <a:r>
              <a:rPr lang="en-US" altLang="zh-CN" dirty="0">
                <a:latin typeface="+mn-ea"/>
                <a:ea typeface="+mn-ea"/>
              </a:rPr>
              <a:t>Job</a:t>
            </a:r>
            <a:r>
              <a:rPr lang="zh-CN" altLang="en-US" dirty="0">
                <a:latin typeface="+mn-ea"/>
                <a:ea typeface="+mn-ea"/>
              </a:rPr>
              <a:t>；</a:t>
            </a:r>
          </a:p>
          <a:p>
            <a:pPr>
              <a:lnSpc>
                <a:spcPct val="150000"/>
              </a:lnSpc>
            </a:pPr>
            <a:r>
              <a:rPr lang="en-US" altLang="zh-CN" dirty="0">
                <a:latin typeface="+mn-ea"/>
                <a:ea typeface="+mn-ea"/>
              </a:rPr>
              <a:t>3</a:t>
            </a:r>
            <a:r>
              <a:rPr lang="zh-CN" altLang="en-US" dirty="0">
                <a:latin typeface="+mn-ea"/>
                <a:ea typeface="+mn-ea"/>
              </a:rPr>
              <a:t>、</a:t>
            </a:r>
            <a:r>
              <a:rPr lang="en-US" altLang="zh-CN" dirty="0" err="1">
                <a:latin typeface="+mn-ea"/>
                <a:ea typeface="+mn-ea"/>
              </a:rPr>
              <a:t>JobClient</a:t>
            </a:r>
            <a:r>
              <a:rPr lang="zh-CN" altLang="en-US" dirty="0">
                <a:latin typeface="+mn-ea"/>
                <a:ea typeface="+mn-ea"/>
              </a:rPr>
              <a:t>将</a:t>
            </a:r>
            <a:r>
              <a:rPr lang="en-US" altLang="zh-CN" dirty="0">
                <a:latin typeface="+mn-ea"/>
                <a:ea typeface="+mn-ea"/>
              </a:rPr>
              <a:t>Job</a:t>
            </a:r>
            <a:r>
              <a:rPr lang="zh-CN" altLang="en-US" dirty="0">
                <a:latin typeface="+mn-ea"/>
                <a:ea typeface="+mn-ea"/>
              </a:rPr>
              <a:t>所需要的资源提交到</a:t>
            </a:r>
            <a:r>
              <a:rPr lang="en-US" altLang="zh-CN" dirty="0">
                <a:latin typeface="+mn-ea"/>
                <a:ea typeface="+mn-ea"/>
              </a:rPr>
              <a:t>HDFS</a:t>
            </a:r>
            <a:r>
              <a:rPr lang="zh-CN" altLang="en-US" dirty="0">
                <a:latin typeface="+mn-ea"/>
                <a:ea typeface="+mn-ea"/>
              </a:rPr>
              <a:t>中一个以</a:t>
            </a:r>
            <a:r>
              <a:rPr lang="en-US" altLang="zh-CN" dirty="0" err="1">
                <a:latin typeface="+mn-ea"/>
                <a:ea typeface="+mn-ea"/>
              </a:rPr>
              <a:t>JobID</a:t>
            </a:r>
            <a:r>
              <a:rPr lang="zh-CN" altLang="en-US" dirty="0">
                <a:latin typeface="+mn-ea"/>
                <a:ea typeface="+mn-ea"/>
              </a:rPr>
              <a:t>命名的目录中。这些资源包括</a:t>
            </a:r>
            <a:r>
              <a:rPr lang="en-US" altLang="zh-CN" dirty="0">
                <a:latin typeface="+mn-ea"/>
                <a:ea typeface="+mn-ea"/>
              </a:rPr>
              <a:t>JAR</a:t>
            </a:r>
            <a:r>
              <a:rPr lang="zh-CN" altLang="en-US" dirty="0">
                <a:latin typeface="+mn-ea"/>
                <a:ea typeface="+mn-ea"/>
              </a:rPr>
              <a:t>包、配置文件、</a:t>
            </a:r>
            <a:r>
              <a:rPr lang="en-US" altLang="zh-CN" dirty="0" err="1">
                <a:latin typeface="+mn-ea"/>
                <a:ea typeface="+mn-ea"/>
              </a:rPr>
              <a:t>InputSplit</a:t>
            </a:r>
            <a:r>
              <a:rPr lang="zh-CN" altLang="en-US" dirty="0">
                <a:latin typeface="+mn-ea"/>
                <a:ea typeface="+mn-ea"/>
              </a:rPr>
              <a:t>、等；</a:t>
            </a:r>
          </a:p>
          <a:p>
            <a:pPr>
              <a:lnSpc>
                <a:spcPct val="150000"/>
              </a:lnSpc>
            </a:pPr>
            <a:r>
              <a:rPr lang="en-US" altLang="zh-CN" dirty="0">
                <a:latin typeface="+mn-ea"/>
                <a:ea typeface="+mn-ea"/>
              </a:rPr>
              <a:t>4</a:t>
            </a:r>
            <a:r>
              <a:rPr lang="zh-CN" altLang="en-US" dirty="0">
                <a:latin typeface="+mn-ea"/>
                <a:ea typeface="+mn-ea"/>
              </a:rPr>
              <a:t>、</a:t>
            </a:r>
            <a:r>
              <a:rPr lang="en-US" altLang="zh-CN" dirty="0" err="1">
                <a:latin typeface="+mn-ea"/>
                <a:ea typeface="+mn-ea"/>
              </a:rPr>
              <a:t>JobClient</a:t>
            </a:r>
            <a:r>
              <a:rPr lang="zh-CN" altLang="en-US" dirty="0">
                <a:latin typeface="+mn-ea"/>
                <a:ea typeface="+mn-ea"/>
              </a:rPr>
              <a:t>向</a:t>
            </a:r>
            <a:r>
              <a:rPr lang="en-US" altLang="zh-CN" dirty="0" err="1">
                <a:latin typeface="+mn-ea"/>
                <a:ea typeface="+mn-ea"/>
              </a:rPr>
              <a:t>JobTracker</a:t>
            </a:r>
            <a:r>
              <a:rPr lang="zh-CN" altLang="en-US" dirty="0">
                <a:latin typeface="+mn-ea"/>
                <a:ea typeface="+mn-ea"/>
              </a:rPr>
              <a:t>提交这个</a:t>
            </a:r>
            <a:r>
              <a:rPr lang="en-US" altLang="zh-CN" dirty="0">
                <a:latin typeface="+mn-ea"/>
                <a:ea typeface="+mn-ea"/>
              </a:rPr>
              <a:t>Job</a:t>
            </a:r>
            <a:r>
              <a:rPr lang="zh-CN" altLang="en-US" dirty="0">
                <a:latin typeface="+mn-ea"/>
                <a:ea typeface="+mn-ea"/>
              </a:rPr>
              <a:t>；</a:t>
            </a:r>
          </a:p>
          <a:p>
            <a:pPr>
              <a:lnSpc>
                <a:spcPct val="150000"/>
              </a:lnSpc>
            </a:pPr>
            <a:r>
              <a:rPr lang="en-US" altLang="zh-CN" dirty="0">
                <a:latin typeface="+mn-ea"/>
                <a:ea typeface="+mn-ea"/>
              </a:rPr>
              <a:t>5</a:t>
            </a:r>
            <a:r>
              <a:rPr lang="zh-CN" altLang="en-US" dirty="0">
                <a:latin typeface="+mn-ea"/>
                <a:ea typeface="+mn-ea"/>
              </a:rPr>
              <a:t>、</a:t>
            </a:r>
            <a:r>
              <a:rPr lang="en-US" altLang="zh-CN" dirty="0" err="1">
                <a:latin typeface="+mn-ea"/>
                <a:ea typeface="+mn-ea"/>
              </a:rPr>
              <a:t>JobTracker</a:t>
            </a:r>
            <a:r>
              <a:rPr lang="zh-CN" altLang="en-US" dirty="0">
                <a:latin typeface="+mn-ea"/>
                <a:ea typeface="+mn-ea"/>
              </a:rPr>
              <a:t>初始化这个</a:t>
            </a:r>
            <a:r>
              <a:rPr lang="en-US" altLang="zh-CN" dirty="0">
                <a:latin typeface="+mn-ea"/>
                <a:ea typeface="+mn-ea"/>
              </a:rPr>
              <a:t>Job</a:t>
            </a:r>
            <a:r>
              <a:rPr lang="zh-CN" altLang="en-US" dirty="0">
                <a:latin typeface="+mn-ea"/>
                <a:ea typeface="+mn-ea"/>
              </a:rPr>
              <a:t>；</a:t>
            </a:r>
          </a:p>
          <a:p>
            <a:pPr>
              <a:lnSpc>
                <a:spcPct val="150000"/>
              </a:lnSpc>
            </a:pPr>
            <a:r>
              <a:rPr lang="en-US" altLang="zh-CN" dirty="0">
                <a:latin typeface="+mn-ea"/>
                <a:ea typeface="+mn-ea"/>
              </a:rPr>
              <a:t>6</a:t>
            </a:r>
            <a:r>
              <a:rPr lang="zh-CN" altLang="en-US" dirty="0">
                <a:latin typeface="+mn-ea"/>
                <a:ea typeface="+mn-ea"/>
              </a:rPr>
              <a:t>、</a:t>
            </a:r>
            <a:r>
              <a:rPr lang="en-US" altLang="zh-CN" dirty="0" err="1">
                <a:latin typeface="+mn-ea"/>
                <a:ea typeface="+mn-ea"/>
              </a:rPr>
              <a:t>JobTracker</a:t>
            </a:r>
            <a:r>
              <a:rPr lang="zh-CN" altLang="en-US" dirty="0">
                <a:latin typeface="+mn-ea"/>
                <a:ea typeface="+mn-ea"/>
              </a:rPr>
              <a:t>从</a:t>
            </a:r>
            <a:r>
              <a:rPr lang="en-US" altLang="zh-CN" dirty="0">
                <a:latin typeface="+mn-ea"/>
                <a:ea typeface="+mn-ea"/>
              </a:rPr>
              <a:t>HDFS</a:t>
            </a:r>
            <a:r>
              <a:rPr lang="zh-CN" altLang="en-US" dirty="0">
                <a:latin typeface="+mn-ea"/>
                <a:ea typeface="+mn-ea"/>
              </a:rPr>
              <a:t>获取这个</a:t>
            </a:r>
            <a:r>
              <a:rPr lang="en-US" altLang="zh-CN" dirty="0">
                <a:latin typeface="+mn-ea"/>
                <a:ea typeface="+mn-ea"/>
              </a:rPr>
              <a:t>Job</a:t>
            </a:r>
            <a:r>
              <a:rPr lang="zh-CN" altLang="en-US" dirty="0">
                <a:latin typeface="+mn-ea"/>
                <a:ea typeface="+mn-ea"/>
              </a:rPr>
              <a:t>的</a:t>
            </a:r>
            <a:r>
              <a:rPr lang="en-US" altLang="zh-CN" dirty="0">
                <a:latin typeface="+mn-ea"/>
                <a:ea typeface="+mn-ea"/>
              </a:rPr>
              <a:t>Split</a:t>
            </a:r>
            <a:r>
              <a:rPr lang="zh-CN" altLang="en-US" dirty="0">
                <a:latin typeface="+mn-ea"/>
                <a:ea typeface="+mn-ea"/>
              </a:rPr>
              <a:t>等信息；</a:t>
            </a:r>
          </a:p>
          <a:p>
            <a:pPr>
              <a:lnSpc>
                <a:spcPct val="150000"/>
              </a:lnSpc>
            </a:pPr>
            <a:r>
              <a:rPr lang="en-US" altLang="zh-CN" dirty="0">
                <a:latin typeface="+mn-ea"/>
                <a:ea typeface="+mn-ea"/>
              </a:rPr>
              <a:t>7</a:t>
            </a:r>
            <a:r>
              <a:rPr lang="zh-CN" altLang="en-US" dirty="0">
                <a:latin typeface="+mn-ea"/>
                <a:ea typeface="+mn-ea"/>
              </a:rPr>
              <a:t>、</a:t>
            </a:r>
            <a:r>
              <a:rPr lang="en-US" altLang="zh-CN" dirty="0" err="1">
                <a:latin typeface="+mn-ea"/>
                <a:ea typeface="+mn-ea"/>
              </a:rPr>
              <a:t>JobTracker</a:t>
            </a:r>
            <a:r>
              <a:rPr lang="zh-CN" altLang="en-US" dirty="0">
                <a:latin typeface="+mn-ea"/>
                <a:ea typeface="+mn-ea"/>
              </a:rPr>
              <a:t>向</a:t>
            </a:r>
            <a:r>
              <a:rPr lang="en-US" altLang="zh-CN" dirty="0" err="1">
                <a:latin typeface="+mn-ea"/>
                <a:ea typeface="+mn-ea"/>
              </a:rPr>
              <a:t>TaskTracker</a:t>
            </a:r>
            <a:r>
              <a:rPr lang="zh-CN" altLang="en-US" dirty="0">
                <a:latin typeface="+mn-ea"/>
                <a:ea typeface="+mn-ea"/>
              </a:rPr>
              <a:t>分配任务；</a:t>
            </a:r>
          </a:p>
          <a:p>
            <a:pPr>
              <a:lnSpc>
                <a:spcPct val="150000"/>
              </a:lnSpc>
            </a:pPr>
            <a:r>
              <a:rPr lang="en-US" altLang="zh-CN" dirty="0">
                <a:latin typeface="+mn-ea"/>
                <a:ea typeface="+mn-ea"/>
              </a:rPr>
              <a:t>8</a:t>
            </a:r>
            <a:r>
              <a:rPr lang="zh-CN" altLang="en-US" dirty="0">
                <a:latin typeface="+mn-ea"/>
                <a:ea typeface="+mn-ea"/>
              </a:rPr>
              <a:t>、</a:t>
            </a:r>
            <a:r>
              <a:rPr lang="en-US" altLang="zh-CN" dirty="0" err="1">
                <a:latin typeface="+mn-ea"/>
                <a:ea typeface="+mn-ea"/>
              </a:rPr>
              <a:t>TaskTracker</a:t>
            </a:r>
            <a:r>
              <a:rPr lang="zh-CN" altLang="en-US" dirty="0">
                <a:latin typeface="+mn-ea"/>
                <a:ea typeface="+mn-ea"/>
              </a:rPr>
              <a:t>从</a:t>
            </a:r>
            <a:r>
              <a:rPr lang="en-US" altLang="zh-CN" dirty="0">
                <a:latin typeface="+mn-ea"/>
                <a:ea typeface="+mn-ea"/>
              </a:rPr>
              <a:t>HDFS</a:t>
            </a:r>
            <a:r>
              <a:rPr lang="zh-CN" altLang="en-US" dirty="0">
                <a:latin typeface="+mn-ea"/>
                <a:ea typeface="+mn-ea"/>
              </a:rPr>
              <a:t>获取这个</a:t>
            </a:r>
            <a:r>
              <a:rPr lang="en-US" altLang="zh-CN" dirty="0">
                <a:latin typeface="+mn-ea"/>
                <a:ea typeface="+mn-ea"/>
              </a:rPr>
              <a:t>Job</a:t>
            </a:r>
            <a:r>
              <a:rPr lang="zh-CN" altLang="en-US" dirty="0">
                <a:latin typeface="+mn-ea"/>
                <a:ea typeface="+mn-ea"/>
              </a:rPr>
              <a:t>的相关资源；</a:t>
            </a:r>
          </a:p>
          <a:p>
            <a:pPr>
              <a:lnSpc>
                <a:spcPct val="150000"/>
              </a:lnSpc>
            </a:pPr>
            <a:r>
              <a:rPr lang="en-US" altLang="zh-CN" dirty="0">
                <a:latin typeface="+mn-ea"/>
                <a:ea typeface="+mn-ea"/>
              </a:rPr>
              <a:t>9</a:t>
            </a:r>
            <a:r>
              <a:rPr lang="zh-CN" altLang="en-US" dirty="0">
                <a:latin typeface="+mn-ea"/>
                <a:ea typeface="+mn-ea"/>
              </a:rPr>
              <a:t>、</a:t>
            </a:r>
            <a:r>
              <a:rPr lang="en-US" altLang="zh-CN" dirty="0" err="1">
                <a:latin typeface="+mn-ea"/>
                <a:ea typeface="+mn-ea"/>
              </a:rPr>
              <a:t>TaskTracker</a:t>
            </a:r>
            <a:r>
              <a:rPr lang="zh-CN" altLang="en-US" dirty="0">
                <a:latin typeface="+mn-ea"/>
                <a:ea typeface="+mn-ea"/>
              </a:rPr>
              <a:t>开启一个新的</a:t>
            </a:r>
            <a:r>
              <a:rPr lang="en-US" altLang="zh-CN" dirty="0">
                <a:latin typeface="+mn-ea"/>
                <a:ea typeface="+mn-ea"/>
              </a:rPr>
              <a:t>JVM</a:t>
            </a:r>
            <a:r>
              <a:rPr lang="zh-CN" altLang="en-US" dirty="0">
                <a:latin typeface="+mn-ea"/>
                <a:ea typeface="+mn-ea"/>
              </a:rPr>
              <a:t>；</a:t>
            </a:r>
          </a:p>
          <a:p>
            <a:pPr>
              <a:lnSpc>
                <a:spcPct val="150000"/>
              </a:lnSpc>
            </a:pPr>
            <a:r>
              <a:rPr lang="en-US" altLang="zh-CN" dirty="0">
                <a:latin typeface="+mn-ea"/>
                <a:ea typeface="+mn-ea"/>
              </a:rPr>
              <a:t>10</a:t>
            </a:r>
            <a:r>
              <a:rPr lang="zh-CN" altLang="en-US" dirty="0">
                <a:latin typeface="+mn-ea"/>
                <a:ea typeface="+mn-ea"/>
              </a:rPr>
              <a:t>、</a:t>
            </a:r>
            <a:r>
              <a:rPr lang="en-US" altLang="zh-CN" dirty="0" err="1">
                <a:latin typeface="+mn-ea"/>
                <a:ea typeface="+mn-ea"/>
              </a:rPr>
              <a:t>TaskTracker</a:t>
            </a:r>
            <a:r>
              <a:rPr lang="zh-CN" altLang="en-US" dirty="0">
                <a:latin typeface="+mn-ea"/>
                <a:ea typeface="+mn-ea"/>
              </a:rPr>
              <a:t>用新的</a:t>
            </a:r>
            <a:r>
              <a:rPr lang="en-US" altLang="zh-CN" dirty="0">
                <a:latin typeface="+mn-ea"/>
                <a:ea typeface="+mn-ea"/>
              </a:rPr>
              <a:t>JVM</a:t>
            </a:r>
            <a:r>
              <a:rPr lang="zh-CN" altLang="en-US" dirty="0">
                <a:latin typeface="+mn-ea"/>
                <a:ea typeface="+mn-ea"/>
              </a:rPr>
              <a:t>来执行</a:t>
            </a:r>
            <a:r>
              <a:rPr lang="en-US" altLang="zh-CN" dirty="0">
                <a:latin typeface="+mn-ea"/>
                <a:ea typeface="+mn-ea"/>
              </a:rPr>
              <a:t>Map</a:t>
            </a:r>
            <a:r>
              <a:rPr lang="zh-CN" altLang="en-US" dirty="0">
                <a:latin typeface="+mn-ea"/>
                <a:ea typeface="+mn-ea"/>
              </a:rPr>
              <a:t>或</a:t>
            </a:r>
            <a:r>
              <a:rPr lang="en-US" altLang="zh-CN" dirty="0">
                <a:latin typeface="+mn-ea"/>
                <a:ea typeface="+mn-ea"/>
              </a:rPr>
              <a:t>Reduce</a:t>
            </a:r>
            <a:r>
              <a:rPr lang="zh-CN" altLang="en-US" dirty="0">
                <a:latin typeface="+mn-ea"/>
                <a:ea typeface="+mn-ea"/>
              </a:rPr>
              <a:t>；</a:t>
            </a:r>
          </a:p>
        </p:txBody>
      </p:sp>
    </p:spTree>
    <p:extLst>
      <p:ext uri="{BB962C8B-B14F-4D97-AF65-F5344CB8AC3E}">
        <p14:creationId xmlns:p14="http://schemas.microsoft.com/office/powerpoint/2010/main" val="1615025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MapReduce</a:t>
            </a:r>
            <a:r>
              <a:rPr lang="en-US" altLang="zh-CN" dirty="0" smtClean="0"/>
              <a:t> </a:t>
            </a:r>
            <a:r>
              <a:rPr lang="zh-CN" altLang="en-US" dirty="0" smtClean="0"/>
              <a:t>工作流程</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98" y="719763"/>
            <a:ext cx="75057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910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MapReduce</a:t>
            </a:r>
            <a:r>
              <a:rPr lang="en-US" altLang="zh-CN" dirty="0"/>
              <a:t> </a:t>
            </a:r>
            <a:r>
              <a:rPr lang="zh-CN" altLang="en-US" dirty="0" smtClean="0"/>
              <a:t>输入、输出</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98" y="795404"/>
            <a:ext cx="72390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579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MapReduce</a:t>
            </a:r>
            <a:r>
              <a:rPr lang="en-US" altLang="zh-CN" dirty="0" smtClean="0"/>
              <a:t> </a:t>
            </a:r>
            <a:r>
              <a:rPr lang="zh-CN" altLang="en-US" dirty="0" smtClean="0"/>
              <a:t>执行例子</a:t>
            </a:r>
          </a:p>
        </p:txBody>
      </p:sp>
      <p:sp>
        <p:nvSpPr>
          <p:cNvPr id="2" name="TextBox 1"/>
          <p:cNvSpPr txBox="1"/>
          <p:nvPr/>
        </p:nvSpPr>
        <p:spPr>
          <a:xfrm flipH="1">
            <a:off x="165204" y="640045"/>
            <a:ext cx="8838968" cy="2492990"/>
          </a:xfrm>
          <a:prstGeom prst="rect">
            <a:avLst/>
          </a:prstGeom>
          <a:noFill/>
        </p:spPr>
        <p:txBody>
          <a:bodyPr wrap="square" tIns="0" bIns="0" rtlCol="0">
            <a:spAutoFit/>
          </a:bodyPr>
          <a:lstStyle/>
          <a:p>
            <a:pPr>
              <a:lnSpc>
                <a:spcPct val="150000"/>
              </a:lnSpc>
            </a:pPr>
            <a:r>
              <a:rPr lang="en-US" altLang="zh-CN" dirty="0" smtClean="0"/>
              <a:t>	</a:t>
            </a:r>
            <a:r>
              <a:rPr lang="zh-CN" altLang="en-US" dirty="0" smtClean="0"/>
              <a:t>在</a:t>
            </a:r>
            <a:r>
              <a:rPr lang="en-US" altLang="zh-CN" dirty="0" err="1"/>
              <a:t>MapReduce</a:t>
            </a:r>
            <a:r>
              <a:rPr lang="zh-CN" altLang="en-US" dirty="0"/>
              <a:t>客户端的代码需要指明输入</a:t>
            </a:r>
            <a:r>
              <a:rPr lang="en-US" altLang="zh-CN" dirty="0"/>
              <a:t>/</a:t>
            </a:r>
            <a:r>
              <a:rPr lang="zh-CN" altLang="en-US" dirty="0"/>
              <a:t>输出的位置</a:t>
            </a:r>
            <a:r>
              <a:rPr lang="en-US" altLang="zh-CN" dirty="0"/>
              <a:t>(</a:t>
            </a:r>
            <a:r>
              <a:rPr lang="zh-CN" altLang="en-US" dirty="0"/>
              <a:t>文件路径</a:t>
            </a:r>
            <a:r>
              <a:rPr lang="en-US" altLang="zh-CN" dirty="0"/>
              <a:t>/DB/NOSQL)</a:t>
            </a:r>
            <a:r>
              <a:rPr lang="zh-CN" altLang="en-US" dirty="0"/>
              <a:t>，客户端再加上作业的参数，就构成了作业配置</a:t>
            </a:r>
            <a:r>
              <a:rPr lang="en-US" altLang="zh-CN" dirty="0"/>
              <a:t>(job configuration)</a:t>
            </a:r>
            <a:r>
              <a:rPr lang="zh-CN" altLang="en-US" dirty="0"/>
              <a:t>，客户端代码需要定义</a:t>
            </a:r>
            <a:r>
              <a:rPr lang="en-US" altLang="zh-CN" dirty="0"/>
              <a:t>map</a:t>
            </a:r>
            <a:r>
              <a:rPr lang="zh-CN" altLang="en-US" dirty="0"/>
              <a:t>和</a:t>
            </a:r>
            <a:r>
              <a:rPr lang="en-US" altLang="zh-CN" dirty="0"/>
              <a:t>reduce</a:t>
            </a:r>
            <a:r>
              <a:rPr lang="zh-CN" altLang="en-US" dirty="0"/>
              <a:t>方法通过实现合适的抽象类，并在实现的方法中编写你的业务逻辑，在客户端程序中还要定义你的</a:t>
            </a:r>
            <a:r>
              <a:rPr lang="en-US" altLang="zh-CN" dirty="0"/>
              <a:t>map/reduce</a:t>
            </a:r>
            <a:r>
              <a:rPr lang="zh-CN" altLang="en-US" dirty="0"/>
              <a:t>输入和输出的类型，当</a:t>
            </a:r>
            <a:r>
              <a:rPr lang="en-US" altLang="zh-CN" dirty="0" err="1"/>
              <a:t>Hadoop</a:t>
            </a:r>
            <a:r>
              <a:rPr lang="zh-CN" altLang="en-US" dirty="0"/>
              <a:t>的 </a:t>
            </a:r>
            <a:r>
              <a:rPr lang="en-US" altLang="zh-CN" dirty="0"/>
              <a:t>job client</a:t>
            </a:r>
            <a:r>
              <a:rPr lang="zh-CN" altLang="en-US" dirty="0"/>
              <a:t>提交作业</a:t>
            </a:r>
            <a:r>
              <a:rPr lang="en-US" altLang="zh-CN" dirty="0"/>
              <a:t>(jar</a:t>
            </a:r>
            <a:r>
              <a:rPr lang="zh-CN" altLang="en-US" dirty="0"/>
              <a:t>包</a:t>
            </a:r>
            <a:r>
              <a:rPr lang="en-US" altLang="zh-CN" dirty="0"/>
              <a:t>/class/</a:t>
            </a:r>
            <a:r>
              <a:rPr lang="zh-CN" altLang="en-US" dirty="0"/>
              <a:t>可执行程序等</a:t>
            </a:r>
            <a:r>
              <a:rPr lang="en-US" altLang="zh-CN" dirty="0"/>
              <a:t>)</a:t>
            </a:r>
            <a:r>
              <a:rPr lang="zh-CN" altLang="en-US" dirty="0"/>
              <a:t>和配置信息给</a:t>
            </a:r>
            <a:r>
              <a:rPr lang="en-US" altLang="zh-CN" dirty="0" err="1"/>
              <a:t>JobTracker</a:t>
            </a:r>
            <a:r>
              <a:rPr lang="zh-CN" altLang="en-US" dirty="0"/>
              <a:t>，后者负责分发这些软件和配置信息给</a:t>
            </a:r>
            <a:r>
              <a:rPr lang="en-US" altLang="zh-CN" dirty="0"/>
              <a:t>slave</a:t>
            </a:r>
            <a:r>
              <a:rPr lang="zh-CN" altLang="en-US" dirty="0"/>
              <a:t>、调度任务并监控它们的执行，状态和诊断信息给</a:t>
            </a:r>
            <a:r>
              <a:rPr lang="en-US" altLang="zh-CN" dirty="0"/>
              <a:t>job-client</a:t>
            </a:r>
            <a:r>
              <a:rPr lang="zh-CN" altLang="en-US" dirty="0"/>
              <a:t>。</a:t>
            </a:r>
            <a:endParaRPr lang="en-US" altLang="zh-CN"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3133035"/>
            <a:ext cx="8762770" cy="334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579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smtClean="0"/>
              <a:t>其他组件</a:t>
            </a:r>
            <a:r>
              <a:rPr lang="en-US" altLang="zh-CN" b="1" dirty="0"/>
              <a:t/>
            </a:r>
            <a:br>
              <a:rPr lang="en-US" altLang="zh-CN" b="1" dirty="0"/>
            </a:br>
            <a:endParaRPr lang="zh-CN" altLang="en-US" dirty="0" smtClean="0"/>
          </a:p>
        </p:txBody>
      </p:sp>
      <p:sp>
        <p:nvSpPr>
          <p:cNvPr id="3" name="TextBox 2"/>
          <p:cNvSpPr txBox="1"/>
          <p:nvPr/>
        </p:nvSpPr>
        <p:spPr>
          <a:xfrm>
            <a:off x="254878" y="762070"/>
            <a:ext cx="8736605" cy="6324808"/>
          </a:xfrm>
          <a:prstGeom prst="rect">
            <a:avLst/>
          </a:prstGeom>
          <a:noFill/>
        </p:spPr>
        <p:txBody>
          <a:bodyPr wrap="square" rtlCol="0">
            <a:spAutoFit/>
          </a:bodyPr>
          <a:lstStyle/>
          <a:p>
            <a:r>
              <a:rPr lang="en-US" altLang="zh-CN" dirty="0" err="1" smtClean="0"/>
              <a:t>Chukwa</a:t>
            </a:r>
            <a:r>
              <a:rPr lang="en-US" altLang="zh-CN" dirty="0"/>
              <a:t> </a:t>
            </a:r>
            <a:r>
              <a:rPr lang="zh-CN" altLang="en-US" dirty="0"/>
              <a:t>：数据采集和分析系统，数据来源是</a:t>
            </a:r>
            <a:r>
              <a:rPr lang="en-US" altLang="zh-CN" dirty="0" err="1"/>
              <a:t>Hdfs</a:t>
            </a:r>
            <a:r>
              <a:rPr lang="zh-CN" altLang="en-US" dirty="0"/>
              <a:t>系统。</a:t>
            </a:r>
          </a:p>
          <a:p>
            <a:r>
              <a:rPr lang="zh-CN" altLang="en-US" dirty="0"/>
              <a:t> </a:t>
            </a:r>
          </a:p>
          <a:p>
            <a:r>
              <a:rPr lang="en-US" altLang="zh-CN" dirty="0"/>
              <a:t>Pig </a:t>
            </a:r>
            <a:r>
              <a:rPr lang="zh-CN" altLang="en-US" dirty="0"/>
              <a:t>：建立在</a:t>
            </a:r>
            <a:r>
              <a:rPr lang="en-US" altLang="zh-CN" dirty="0" err="1"/>
              <a:t>Hdfs</a:t>
            </a:r>
            <a:r>
              <a:rPr lang="zh-CN" altLang="en-US" dirty="0"/>
              <a:t>和</a:t>
            </a:r>
            <a:r>
              <a:rPr lang="en-US" altLang="zh-CN" dirty="0" err="1"/>
              <a:t>MapReduce</a:t>
            </a:r>
            <a:r>
              <a:rPr lang="zh-CN" altLang="en-US" dirty="0"/>
              <a:t>之上的数据流语言，和</a:t>
            </a:r>
            <a:r>
              <a:rPr lang="en-US" altLang="zh-CN" dirty="0"/>
              <a:t>Hive</a:t>
            </a:r>
            <a:r>
              <a:rPr lang="zh-CN" altLang="en-US" dirty="0"/>
              <a:t>很像，区别在于</a:t>
            </a:r>
            <a:r>
              <a:rPr lang="en-US" altLang="zh-CN" dirty="0"/>
              <a:t>Pig</a:t>
            </a:r>
            <a:r>
              <a:rPr lang="zh-CN" altLang="en-US" dirty="0"/>
              <a:t>更像是一门编程，而</a:t>
            </a:r>
            <a:r>
              <a:rPr lang="en-US" altLang="zh-CN" dirty="0"/>
              <a:t>Hive</a:t>
            </a:r>
            <a:r>
              <a:rPr lang="zh-CN" altLang="en-US" dirty="0"/>
              <a:t>更像一门</a:t>
            </a:r>
            <a:r>
              <a:rPr lang="en-US" altLang="zh-CN" dirty="0"/>
              <a:t>SQL</a:t>
            </a:r>
            <a:r>
              <a:rPr lang="zh-CN" altLang="en-US" dirty="0"/>
              <a:t>语言，</a:t>
            </a:r>
            <a:r>
              <a:rPr lang="en-US" altLang="zh-CN" dirty="0"/>
              <a:t>Pig</a:t>
            </a:r>
            <a:r>
              <a:rPr lang="zh-CN" altLang="en-US" dirty="0"/>
              <a:t>语言出现的目的是为了简化使用</a:t>
            </a:r>
            <a:r>
              <a:rPr lang="en-US" altLang="zh-CN" dirty="0"/>
              <a:t>Java API</a:t>
            </a:r>
            <a:r>
              <a:rPr lang="zh-CN" altLang="en-US" dirty="0"/>
              <a:t>的复杂度。</a:t>
            </a:r>
          </a:p>
          <a:p>
            <a:r>
              <a:rPr lang="zh-CN" altLang="en-US" dirty="0"/>
              <a:t> </a:t>
            </a:r>
          </a:p>
          <a:p>
            <a:r>
              <a:rPr lang="en-US" altLang="zh-CN" dirty="0" err="1"/>
              <a:t>Oozie</a:t>
            </a:r>
            <a:r>
              <a:rPr lang="en-US" altLang="zh-CN" dirty="0"/>
              <a:t> </a:t>
            </a:r>
            <a:r>
              <a:rPr lang="zh-CN" altLang="en-US" dirty="0"/>
              <a:t>：管理调度</a:t>
            </a:r>
            <a:r>
              <a:rPr lang="en-US" altLang="zh-CN" dirty="0" err="1"/>
              <a:t>MapReduce</a:t>
            </a:r>
            <a:r>
              <a:rPr lang="zh-CN" altLang="en-US" dirty="0"/>
              <a:t>。</a:t>
            </a:r>
          </a:p>
          <a:p>
            <a:r>
              <a:rPr lang="zh-CN" altLang="en-US" dirty="0"/>
              <a:t> </a:t>
            </a:r>
          </a:p>
          <a:p>
            <a:r>
              <a:rPr lang="en-US" altLang="zh-CN" dirty="0" err="1"/>
              <a:t>HCatalog</a:t>
            </a:r>
            <a:r>
              <a:rPr lang="en-US" altLang="zh-CN" dirty="0"/>
              <a:t> </a:t>
            </a:r>
            <a:r>
              <a:rPr lang="zh-CN" altLang="en-US" dirty="0"/>
              <a:t>：数据表和存储管理服务。</a:t>
            </a:r>
          </a:p>
          <a:p>
            <a:r>
              <a:rPr lang="zh-CN" altLang="en-US" dirty="0"/>
              <a:t> </a:t>
            </a:r>
          </a:p>
          <a:p>
            <a:r>
              <a:rPr lang="en-US" altLang="zh-CN" dirty="0" err="1"/>
              <a:t>Ambari</a:t>
            </a:r>
            <a:r>
              <a:rPr lang="en-US" altLang="zh-CN" dirty="0"/>
              <a:t> : </a:t>
            </a:r>
            <a:r>
              <a:rPr lang="en-US" altLang="zh-CN" dirty="0" err="1"/>
              <a:t>Hadoop</a:t>
            </a:r>
            <a:r>
              <a:rPr lang="zh-CN" altLang="en-US" dirty="0"/>
              <a:t>的监控工具。</a:t>
            </a:r>
          </a:p>
          <a:p>
            <a:r>
              <a:rPr lang="zh-CN" altLang="en-US" dirty="0"/>
              <a:t> </a:t>
            </a:r>
          </a:p>
          <a:p>
            <a:r>
              <a:rPr lang="en-US" altLang="zh-CN" dirty="0" err="1"/>
              <a:t>Sqoop</a:t>
            </a:r>
            <a:r>
              <a:rPr lang="en-US" altLang="zh-CN" dirty="0"/>
              <a:t> </a:t>
            </a:r>
            <a:r>
              <a:rPr lang="zh-CN" altLang="en-US" dirty="0"/>
              <a:t>：</a:t>
            </a:r>
            <a:r>
              <a:rPr lang="en-US" altLang="zh-CN" dirty="0" err="1"/>
              <a:t>Hadoop</a:t>
            </a:r>
            <a:r>
              <a:rPr lang="en-US" altLang="zh-CN" dirty="0"/>
              <a:t> </a:t>
            </a:r>
            <a:r>
              <a:rPr lang="zh-CN" altLang="en-US" dirty="0"/>
              <a:t>数据交换工具，这种交换是双向的，既可以将</a:t>
            </a:r>
            <a:r>
              <a:rPr lang="en-US" altLang="zh-CN" dirty="0" err="1"/>
              <a:t>Hadoop</a:t>
            </a:r>
            <a:r>
              <a:rPr lang="zh-CN" altLang="en-US" dirty="0"/>
              <a:t>交换给结构化数据，也可以反过来从结构化数据库导入</a:t>
            </a:r>
            <a:r>
              <a:rPr lang="zh-CN" altLang="en-US" dirty="0" smtClean="0"/>
              <a:t>。</a:t>
            </a:r>
            <a:endParaRPr lang="en-US" altLang="zh-CN" dirty="0" smtClean="0"/>
          </a:p>
          <a:p>
            <a:endParaRPr lang="en-US" altLang="zh-CN" dirty="0"/>
          </a:p>
          <a:p>
            <a:r>
              <a:rPr lang="en-US" altLang="zh-CN" dirty="0" smtClean="0"/>
              <a:t>Kafka</a:t>
            </a:r>
            <a:r>
              <a:rPr lang="zh-CN" altLang="en-US" dirty="0" smtClean="0"/>
              <a:t>：是</a:t>
            </a:r>
            <a:r>
              <a:rPr lang="zh-CN" altLang="en-US" dirty="0"/>
              <a:t>一种高吞吐量的分布式发布订阅消息</a:t>
            </a:r>
            <a:r>
              <a:rPr lang="zh-CN" altLang="en-US" dirty="0" smtClean="0"/>
              <a:t>系统。</a:t>
            </a:r>
            <a:endParaRPr lang="en-US" altLang="zh-CN" dirty="0" smtClean="0"/>
          </a:p>
          <a:p>
            <a:endParaRPr lang="en-US" altLang="zh-CN" dirty="0"/>
          </a:p>
          <a:p>
            <a:r>
              <a:rPr lang="en-US" altLang="zh-CN" dirty="0" smtClean="0"/>
              <a:t>Flume</a:t>
            </a:r>
            <a:r>
              <a:rPr lang="zh-CN" altLang="en-US" dirty="0" smtClean="0"/>
              <a:t>：</a:t>
            </a:r>
            <a:r>
              <a:rPr lang="en-US" altLang="zh-CN" dirty="0" err="1" smtClean="0"/>
              <a:t>Cloudera</a:t>
            </a:r>
            <a:r>
              <a:rPr lang="zh-CN" altLang="en-US" dirty="0"/>
              <a:t>提供的一个高可用的，高可靠的，分布式的海量日志采集、聚合和传输的</a:t>
            </a:r>
            <a:r>
              <a:rPr lang="zh-CN" altLang="en-US" dirty="0" smtClean="0"/>
              <a:t>系统。</a:t>
            </a:r>
            <a:endParaRPr lang="en-US" altLang="zh-CN" dirty="0" smtClean="0"/>
          </a:p>
          <a:p>
            <a:endParaRPr lang="en-US" altLang="zh-CN" dirty="0"/>
          </a:p>
          <a:p>
            <a:r>
              <a:rPr lang="en-US" altLang="zh-CN" dirty="0" smtClean="0"/>
              <a:t>Mahout</a:t>
            </a:r>
            <a:r>
              <a:rPr lang="zh-CN" altLang="en-US" dirty="0" smtClean="0"/>
              <a:t>：器</a:t>
            </a:r>
            <a:r>
              <a:rPr lang="zh-CN" altLang="en-US" dirty="0"/>
              <a:t>学习领域经典算法的</a:t>
            </a:r>
            <a:r>
              <a:rPr lang="zh-CN" altLang="en-US" dirty="0" smtClean="0"/>
              <a:t>实现。</a:t>
            </a:r>
            <a:endParaRPr lang="zh-CN" altLang="en-US" dirty="0"/>
          </a:p>
          <a:p>
            <a:pPr>
              <a:lnSpc>
                <a:spcPct val="150000"/>
              </a:lnSpc>
            </a:pPr>
            <a:endParaRPr lang="zh-CN" altLang="en-US" dirty="0">
              <a:latin typeface="+mn-ea"/>
              <a:ea typeface="+mn-ea"/>
            </a:endParaRPr>
          </a:p>
        </p:txBody>
      </p:sp>
    </p:spTree>
    <p:extLst>
      <p:ext uri="{BB962C8B-B14F-4D97-AF65-F5344CB8AC3E}">
        <p14:creationId xmlns:p14="http://schemas.microsoft.com/office/powerpoint/2010/main" val="1438440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smtClean="0"/>
              <a:t>简介</a:t>
            </a:r>
          </a:p>
        </p:txBody>
      </p:sp>
      <p:sp>
        <p:nvSpPr>
          <p:cNvPr id="4" name="TextBox 3"/>
          <p:cNvSpPr txBox="1"/>
          <p:nvPr/>
        </p:nvSpPr>
        <p:spPr>
          <a:xfrm>
            <a:off x="152516" y="762070"/>
            <a:ext cx="8686572" cy="5973238"/>
          </a:xfrm>
          <a:prstGeom prst="rect">
            <a:avLst/>
          </a:prstGeom>
          <a:noFill/>
        </p:spPr>
        <p:txBody>
          <a:bodyPr wrap="square" tIns="0" bIns="0" rtlCol="0">
            <a:spAutoFit/>
          </a:bodyPr>
          <a:lstStyle/>
          <a:p>
            <a:pPr>
              <a:lnSpc>
                <a:spcPts val="2600"/>
              </a:lnSpc>
            </a:pPr>
            <a:r>
              <a:rPr lang="en-US" altLang="zh-CN" dirty="0"/>
              <a:t>      </a:t>
            </a:r>
            <a:r>
              <a:rPr lang="en-US" altLang="zh-CN" dirty="0" err="1">
                <a:latin typeface="+mn-ea"/>
                <a:ea typeface="+mn-ea"/>
              </a:rPr>
              <a:t>Hadoop</a:t>
            </a:r>
            <a:r>
              <a:rPr lang="zh-CN" altLang="en-US" dirty="0">
                <a:latin typeface="+mn-ea"/>
                <a:ea typeface="+mn-ea"/>
              </a:rPr>
              <a:t>是一个分布式系统基础架构，由</a:t>
            </a:r>
            <a:r>
              <a:rPr lang="en-US" altLang="zh-CN" dirty="0">
                <a:latin typeface="+mn-ea"/>
                <a:ea typeface="+mn-ea"/>
              </a:rPr>
              <a:t>Apache</a:t>
            </a:r>
            <a:r>
              <a:rPr lang="zh-CN" altLang="en-US" dirty="0">
                <a:latin typeface="+mn-ea"/>
                <a:ea typeface="+mn-ea"/>
              </a:rPr>
              <a:t>基金会开发。用户可以在不了解分布式底层细节的情况下，开发分布式程序。充分利用集群的威力高速运算和存储。简单地说来，</a:t>
            </a:r>
            <a:r>
              <a:rPr lang="en-US" altLang="zh-CN" dirty="0" err="1">
                <a:latin typeface="+mn-ea"/>
                <a:ea typeface="+mn-ea"/>
              </a:rPr>
              <a:t>Hadoop</a:t>
            </a:r>
            <a:r>
              <a:rPr lang="zh-CN" altLang="en-US" dirty="0">
                <a:latin typeface="+mn-ea"/>
                <a:ea typeface="+mn-ea"/>
              </a:rPr>
              <a:t>是一个可以更容易开发和运行处理大规模数据的软件平台。</a:t>
            </a:r>
            <a:br>
              <a:rPr lang="zh-CN" altLang="en-US" dirty="0">
                <a:latin typeface="+mn-ea"/>
                <a:ea typeface="+mn-ea"/>
              </a:rPr>
            </a:br>
            <a:r>
              <a:rPr lang="en-US" altLang="zh-CN" dirty="0" err="1">
                <a:latin typeface="+mn-ea"/>
                <a:ea typeface="+mn-ea"/>
              </a:rPr>
              <a:t>Hadoop</a:t>
            </a:r>
            <a:r>
              <a:rPr lang="zh-CN" altLang="en-US" dirty="0">
                <a:latin typeface="+mn-ea"/>
                <a:ea typeface="+mn-ea"/>
              </a:rPr>
              <a:t>实现了一个分布式文件系统（</a:t>
            </a:r>
            <a:r>
              <a:rPr lang="en-US" altLang="zh-CN" dirty="0" err="1">
                <a:latin typeface="+mn-ea"/>
                <a:ea typeface="+mn-ea"/>
              </a:rPr>
              <a:t>Hadoop</a:t>
            </a:r>
            <a:r>
              <a:rPr lang="en-US" altLang="zh-CN" dirty="0">
                <a:latin typeface="+mn-ea"/>
                <a:ea typeface="+mn-ea"/>
              </a:rPr>
              <a:t> Distributed File System</a:t>
            </a:r>
            <a:r>
              <a:rPr lang="zh-CN" altLang="en-US" dirty="0">
                <a:latin typeface="+mn-ea"/>
                <a:ea typeface="+mn-ea"/>
              </a:rPr>
              <a:t>），简称</a:t>
            </a:r>
            <a:r>
              <a:rPr lang="en-US" altLang="zh-CN" dirty="0">
                <a:latin typeface="+mn-ea"/>
                <a:ea typeface="+mn-ea"/>
              </a:rPr>
              <a:t>HDFS</a:t>
            </a:r>
            <a:r>
              <a:rPr lang="zh-CN" altLang="en-US" dirty="0">
                <a:latin typeface="+mn-ea"/>
                <a:ea typeface="+mn-ea"/>
              </a:rPr>
              <a:t>。</a:t>
            </a:r>
            <a:r>
              <a:rPr lang="en-US" altLang="zh-CN" dirty="0">
                <a:latin typeface="+mn-ea"/>
                <a:ea typeface="+mn-ea"/>
              </a:rPr>
              <a:t>HDFS</a:t>
            </a:r>
            <a:r>
              <a:rPr lang="zh-CN" altLang="en-US" dirty="0">
                <a:latin typeface="+mn-ea"/>
                <a:ea typeface="+mn-ea"/>
              </a:rPr>
              <a:t>有着高容错性（</a:t>
            </a:r>
            <a:r>
              <a:rPr lang="en-US" altLang="zh-CN" dirty="0">
                <a:latin typeface="+mn-ea"/>
                <a:ea typeface="+mn-ea"/>
              </a:rPr>
              <a:t>fault-</a:t>
            </a:r>
            <a:r>
              <a:rPr lang="en-US" altLang="zh-CN" dirty="0" err="1">
                <a:latin typeface="+mn-ea"/>
                <a:ea typeface="+mn-ea"/>
              </a:rPr>
              <a:t>tolerent</a:t>
            </a:r>
            <a:r>
              <a:rPr lang="zh-CN" altLang="en-US" dirty="0">
                <a:latin typeface="+mn-ea"/>
                <a:ea typeface="+mn-ea"/>
              </a:rPr>
              <a:t>）的特点，并且设计用来部署在低廉的（</a:t>
            </a:r>
            <a:r>
              <a:rPr lang="en-US" altLang="zh-CN" dirty="0">
                <a:latin typeface="+mn-ea"/>
                <a:ea typeface="+mn-ea"/>
              </a:rPr>
              <a:t>low-cost</a:t>
            </a:r>
            <a:r>
              <a:rPr lang="zh-CN" altLang="en-US" dirty="0">
                <a:latin typeface="+mn-ea"/>
                <a:ea typeface="+mn-ea"/>
              </a:rPr>
              <a:t>）硬件上。而且它提供高传输率（</a:t>
            </a:r>
            <a:r>
              <a:rPr lang="en-US" altLang="zh-CN" dirty="0">
                <a:latin typeface="+mn-ea"/>
                <a:ea typeface="+mn-ea"/>
              </a:rPr>
              <a:t>high throughput</a:t>
            </a:r>
            <a:r>
              <a:rPr lang="zh-CN" altLang="en-US" dirty="0">
                <a:latin typeface="+mn-ea"/>
                <a:ea typeface="+mn-ea"/>
              </a:rPr>
              <a:t>）来访问应用程序的数据，适合那些有着超大数据集（</a:t>
            </a:r>
            <a:r>
              <a:rPr lang="en-US" altLang="zh-CN" dirty="0">
                <a:latin typeface="+mn-ea"/>
                <a:ea typeface="+mn-ea"/>
              </a:rPr>
              <a:t>large data set</a:t>
            </a:r>
            <a:r>
              <a:rPr lang="zh-CN" altLang="en-US" dirty="0">
                <a:latin typeface="+mn-ea"/>
                <a:ea typeface="+mn-ea"/>
              </a:rPr>
              <a:t>）的应用程序。</a:t>
            </a:r>
            <a:r>
              <a:rPr lang="en-US" altLang="zh-CN" dirty="0">
                <a:latin typeface="+mn-ea"/>
                <a:ea typeface="+mn-ea"/>
              </a:rPr>
              <a:t>HDFS</a:t>
            </a:r>
            <a:r>
              <a:rPr lang="zh-CN" altLang="en-US" dirty="0">
                <a:latin typeface="+mn-ea"/>
                <a:ea typeface="+mn-ea"/>
              </a:rPr>
              <a:t>放宽了（</a:t>
            </a:r>
            <a:r>
              <a:rPr lang="en-US" altLang="zh-CN" dirty="0">
                <a:latin typeface="+mn-ea"/>
                <a:ea typeface="+mn-ea"/>
              </a:rPr>
              <a:t>relax</a:t>
            </a:r>
            <a:r>
              <a:rPr lang="zh-CN" altLang="en-US" dirty="0">
                <a:latin typeface="+mn-ea"/>
                <a:ea typeface="+mn-ea"/>
              </a:rPr>
              <a:t>）</a:t>
            </a:r>
            <a:r>
              <a:rPr lang="en-US" altLang="zh-CN" dirty="0">
                <a:latin typeface="+mn-ea"/>
                <a:ea typeface="+mn-ea"/>
              </a:rPr>
              <a:t>POSIX</a:t>
            </a:r>
            <a:r>
              <a:rPr lang="zh-CN" altLang="en-US" dirty="0">
                <a:latin typeface="+mn-ea"/>
                <a:ea typeface="+mn-ea"/>
              </a:rPr>
              <a:t>的要求（</a:t>
            </a:r>
            <a:r>
              <a:rPr lang="en-US" altLang="zh-CN" dirty="0">
                <a:latin typeface="+mn-ea"/>
                <a:ea typeface="+mn-ea"/>
              </a:rPr>
              <a:t>requirements</a:t>
            </a:r>
            <a:r>
              <a:rPr lang="zh-CN" altLang="en-US" dirty="0">
                <a:latin typeface="+mn-ea"/>
                <a:ea typeface="+mn-ea"/>
              </a:rPr>
              <a:t>）这样可以流的形式访问（</a:t>
            </a:r>
            <a:r>
              <a:rPr lang="en-US" altLang="zh-CN" dirty="0">
                <a:latin typeface="+mn-ea"/>
                <a:ea typeface="+mn-ea"/>
              </a:rPr>
              <a:t>streaming access</a:t>
            </a:r>
            <a:r>
              <a:rPr lang="zh-CN" altLang="en-US" dirty="0">
                <a:latin typeface="+mn-ea"/>
                <a:ea typeface="+mn-ea"/>
              </a:rPr>
              <a:t>）文件系统中的数据。</a:t>
            </a:r>
            <a:br>
              <a:rPr lang="zh-CN" altLang="en-US" dirty="0">
                <a:latin typeface="+mn-ea"/>
                <a:ea typeface="+mn-ea"/>
              </a:rPr>
            </a:br>
            <a:r>
              <a:rPr lang="zh-CN" altLang="en-US" dirty="0">
                <a:latin typeface="+mn-ea"/>
                <a:ea typeface="+mn-ea"/>
              </a:rPr>
              <a:t>下面列举</a:t>
            </a:r>
            <a:r>
              <a:rPr lang="en-US" altLang="zh-CN" dirty="0" err="1">
                <a:latin typeface="+mn-ea"/>
                <a:ea typeface="+mn-ea"/>
              </a:rPr>
              <a:t>hadoop</a:t>
            </a:r>
            <a:r>
              <a:rPr lang="zh-CN" altLang="en-US" dirty="0">
                <a:latin typeface="+mn-ea"/>
                <a:ea typeface="+mn-ea"/>
              </a:rPr>
              <a:t>主要的一些特点：</a:t>
            </a:r>
            <a:br>
              <a:rPr lang="zh-CN" altLang="en-US" dirty="0">
                <a:latin typeface="+mn-ea"/>
                <a:ea typeface="+mn-ea"/>
              </a:rPr>
            </a:br>
            <a:r>
              <a:rPr lang="zh-CN" altLang="en-US" dirty="0">
                <a:latin typeface="+mn-ea"/>
                <a:ea typeface="+mn-ea"/>
              </a:rPr>
              <a:t>      </a:t>
            </a:r>
            <a:r>
              <a:rPr lang="en-US" altLang="zh-CN" dirty="0">
                <a:latin typeface="+mn-ea"/>
                <a:ea typeface="+mn-ea"/>
              </a:rPr>
              <a:t>1 </a:t>
            </a:r>
            <a:r>
              <a:rPr lang="zh-CN" altLang="en-US" dirty="0">
                <a:latin typeface="+mn-ea"/>
                <a:ea typeface="+mn-ea"/>
              </a:rPr>
              <a:t>扩容能力（</a:t>
            </a:r>
            <a:r>
              <a:rPr lang="en-US" altLang="zh-CN" dirty="0">
                <a:latin typeface="+mn-ea"/>
                <a:ea typeface="+mn-ea"/>
              </a:rPr>
              <a:t>Scalable</a:t>
            </a:r>
            <a:r>
              <a:rPr lang="zh-CN" altLang="en-US" dirty="0">
                <a:latin typeface="+mn-ea"/>
                <a:ea typeface="+mn-ea"/>
              </a:rPr>
              <a:t>）：能可靠地（</a:t>
            </a:r>
            <a:r>
              <a:rPr lang="en-US" altLang="zh-CN" dirty="0">
                <a:latin typeface="+mn-ea"/>
                <a:ea typeface="+mn-ea"/>
              </a:rPr>
              <a:t>reliably</a:t>
            </a:r>
            <a:r>
              <a:rPr lang="zh-CN" altLang="en-US" dirty="0">
                <a:latin typeface="+mn-ea"/>
                <a:ea typeface="+mn-ea"/>
              </a:rPr>
              <a:t>）存储和处理千兆字节（</a:t>
            </a:r>
            <a:r>
              <a:rPr lang="en-US" altLang="zh-CN" dirty="0">
                <a:latin typeface="+mn-ea"/>
                <a:ea typeface="+mn-ea"/>
              </a:rPr>
              <a:t>PB</a:t>
            </a:r>
            <a:r>
              <a:rPr lang="zh-CN" altLang="en-US" dirty="0">
                <a:latin typeface="+mn-ea"/>
                <a:ea typeface="+mn-ea"/>
              </a:rPr>
              <a:t>）数据。</a:t>
            </a:r>
            <a:endParaRPr lang="en-US" altLang="zh-CN" dirty="0">
              <a:latin typeface="+mn-ea"/>
              <a:ea typeface="+mn-ea"/>
            </a:endParaRPr>
          </a:p>
          <a:p>
            <a:pPr>
              <a:lnSpc>
                <a:spcPts val="2600"/>
              </a:lnSpc>
            </a:pPr>
            <a:r>
              <a:rPr lang="en-US" altLang="zh-CN" dirty="0">
                <a:latin typeface="+mn-ea"/>
                <a:ea typeface="+mn-ea"/>
              </a:rPr>
              <a:t>      2 </a:t>
            </a:r>
            <a:r>
              <a:rPr lang="zh-CN" altLang="en-US" dirty="0">
                <a:latin typeface="+mn-ea"/>
                <a:ea typeface="+mn-ea"/>
              </a:rPr>
              <a:t>成本低（</a:t>
            </a:r>
            <a:r>
              <a:rPr lang="en-US" altLang="zh-CN" dirty="0">
                <a:latin typeface="+mn-ea"/>
                <a:ea typeface="+mn-ea"/>
              </a:rPr>
              <a:t>Economical</a:t>
            </a:r>
            <a:r>
              <a:rPr lang="zh-CN" altLang="en-US" dirty="0">
                <a:latin typeface="+mn-ea"/>
                <a:ea typeface="+mn-ea"/>
              </a:rPr>
              <a:t>）：可以通过普通机器组成的服务器群来分发以及处理数据。这些服务器群总计可达数千个节点。</a:t>
            </a:r>
            <a:endParaRPr lang="en-US" altLang="zh-CN" dirty="0">
              <a:latin typeface="+mn-ea"/>
              <a:ea typeface="+mn-ea"/>
            </a:endParaRPr>
          </a:p>
          <a:p>
            <a:pPr>
              <a:lnSpc>
                <a:spcPts val="2600"/>
              </a:lnSpc>
            </a:pPr>
            <a:r>
              <a:rPr lang="en-US" altLang="zh-CN" dirty="0">
                <a:latin typeface="+mn-ea"/>
                <a:ea typeface="+mn-ea"/>
              </a:rPr>
              <a:t>      3 </a:t>
            </a:r>
            <a:r>
              <a:rPr lang="zh-CN" altLang="en-US" dirty="0">
                <a:latin typeface="+mn-ea"/>
                <a:ea typeface="+mn-ea"/>
              </a:rPr>
              <a:t>高效率（</a:t>
            </a:r>
            <a:r>
              <a:rPr lang="en-US" altLang="zh-CN" dirty="0">
                <a:latin typeface="+mn-ea"/>
                <a:ea typeface="+mn-ea"/>
              </a:rPr>
              <a:t>Efficient</a:t>
            </a:r>
            <a:r>
              <a:rPr lang="zh-CN" altLang="en-US" dirty="0">
                <a:latin typeface="+mn-ea"/>
                <a:ea typeface="+mn-ea"/>
              </a:rPr>
              <a:t>）：通过分发数据，</a:t>
            </a:r>
            <a:r>
              <a:rPr lang="en-US" altLang="zh-CN" dirty="0" err="1">
                <a:latin typeface="+mn-ea"/>
                <a:ea typeface="+mn-ea"/>
              </a:rPr>
              <a:t>hadoop</a:t>
            </a:r>
            <a:r>
              <a:rPr lang="zh-CN" altLang="en-US" dirty="0">
                <a:latin typeface="+mn-ea"/>
                <a:ea typeface="+mn-ea"/>
              </a:rPr>
              <a:t>可以在数据所在的节点上并行地（</a:t>
            </a:r>
            <a:r>
              <a:rPr lang="en-US" altLang="zh-CN" dirty="0">
                <a:latin typeface="+mn-ea"/>
                <a:ea typeface="+mn-ea"/>
              </a:rPr>
              <a:t>parallel</a:t>
            </a:r>
            <a:r>
              <a:rPr lang="zh-CN" altLang="en-US" dirty="0">
                <a:latin typeface="+mn-ea"/>
                <a:ea typeface="+mn-ea"/>
              </a:rPr>
              <a:t>）处理它们，这使得处理非常的快速。</a:t>
            </a:r>
            <a:endParaRPr lang="en-US" altLang="zh-CN" dirty="0">
              <a:latin typeface="+mn-ea"/>
              <a:ea typeface="+mn-ea"/>
            </a:endParaRPr>
          </a:p>
          <a:p>
            <a:pPr>
              <a:lnSpc>
                <a:spcPts val="2600"/>
              </a:lnSpc>
            </a:pPr>
            <a:r>
              <a:rPr lang="en-US" altLang="zh-CN" dirty="0">
                <a:latin typeface="+mn-ea"/>
                <a:ea typeface="+mn-ea"/>
              </a:rPr>
              <a:t>      4 </a:t>
            </a:r>
            <a:r>
              <a:rPr lang="zh-CN" altLang="en-US" dirty="0">
                <a:latin typeface="+mn-ea"/>
                <a:ea typeface="+mn-ea"/>
              </a:rPr>
              <a:t>可靠性（</a:t>
            </a:r>
            <a:r>
              <a:rPr lang="en-US" altLang="zh-CN" dirty="0">
                <a:latin typeface="+mn-ea"/>
                <a:ea typeface="+mn-ea"/>
              </a:rPr>
              <a:t>Reliable</a:t>
            </a:r>
            <a:r>
              <a:rPr lang="zh-CN" altLang="en-US" dirty="0">
                <a:latin typeface="+mn-ea"/>
                <a:ea typeface="+mn-ea"/>
              </a:rPr>
              <a:t>）：</a:t>
            </a:r>
            <a:r>
              <a:rPr lang="en-US" altLang="zh-CN" dirty="0" err="1">
                <a:latin typeface="+mn-ea"/>
                <a:ea typeface="+mn-ea"/>
              </a:rPr>
              <a:t>hadoop</a:t>
            </a:r>
            <a:r>
              <a:rPr lang="zh-CN" altLang="en-US" dirty="0">
                <a:latin typeface="+mn-ea"/>
                <a:ea typeface="+mn-ea"/>
              </a:rPr>
              <a:t>能自动地维护数据的多份复制，并且在任务失败后能自动地重新部署（</a:t>
            </a:r>
            <a:r>
              <a:rPr lang="en-US" altLang="zh-CN" dirty="0">
                <a:latin typeface="+mn-ea"/>
                <a:ea typeface="+mn-ea"/>
              </a:rPr>
              <a:t>redeploy</a:t>
            </a:r>
            <a:r>
              <a:rPr lang="zh-CN" altLang="en-US" dirty="0">
                <a:latin typeface="+mn-ea"/>
                <a:ea typeface="+mn-ea"/>
              </a:rPr>
              <a:t>）计算任务。</a:t>
            </a:r>
          </a:p>
        </p:txBody>
      </p:sp>
    </p:spTree>
    <p:extLst>
      <p:ext uri="{BB962C8B-B14F-4D97-AF65-F5344CB8AC3E}">
        <p14:creationId xmlns:p14="http://schemas.microsoft.com/office/powerpoint/2010/main" val="3898033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例子：</a:t>
            </a:r>
            <a:r>
              <a:rPr lang="en-US" altLang="zh-CN" dirty="0" smtClean="0"/>
              <a:t> </a:t>
            </a:r>
            <a:r>
              <a:rPr lang="en-US" altLang="zh-CN" dirty="0" err="1" smtClean="0"/>
              <a:t>WordCount</a:t>
            </a:r>
            <a:r>
              <a:rPr lang="en-US" altLang="zh-CN" dirty="0" smtClean="0"/>
              <a:t> </a:t>
            </a:r>
            <a:r>
              <a:rPr lang="zh-CN" altLang="en-US" dirty="0" smtClean="0"/>
              <a:t>统计</a:t>
            </a:r>
          </a:p>
        </p:txBody>
      </p:sp>
      <p:sp>
        <p:nvSpPr>
          <p:cNvPr id="3" name="TextBox 2"/>
          <p:cNvSpPr txBox="1"/>
          <p:nvPr/>
        </p:nvSpPr>
        <p:spPr>
          <a:xfrm>
            <a:off x="254878" y="762070"/>
            <a:ext cx="8736605" cy="5909310"/>
          </a:xfrm>
          <a:prstGeom prst="rect">
            <a:avLst/>
          </a:prstGeom>
          <a:noFill/>
        </p:spPr>
        <p:txBody>
          <a:bodyPr wrap="square" rtlCol="0">
            <a:spAutoFit/>
          </a:bodyPr>
          <a:lstStyle/>
          <a:p>
            <a:r>
              <a:rPr lang="en-US" altLang="zh-CN" dirty="0">
                <a:latin typeface="微软雅黑" pitchFamily="34" charset="-122"/>
                <a:ea typeface="微软雅黑" pitchFamily="34" charset="-122"/>
              </a:rPr>
              <a:t>public static void main(String[] </a:t>
            </a:r>
            <a:r>
              <a:rPr lang="en-US" altLang="zh-CN" dirty="0" err="1">
                <a:latin typeface="微软雅黑" pitchFamily="34" charset="-122"/>
                <a:ea typeface="微软雅黑" pitchFamily="34" charset="-122"/>
              </a:rPr>
              <a:t>args</a:t>
            </a:r>
            <a:r>
              <a:rPr lang="en-US" altLang="zh-CN" dirty="0">
                <a:latin typeface="微软雅黑" pitchFamily="34" charset="-122"/>
                <a:ea typeface="微软雅黑" pitchFamily="34" charset="-122"/>
              </a:rPr>
              <a:t>) throws Exception {</a:t>
            </a:r>
          </a:p>
          <a:p>
            <a:pPr lvl="1"/>
            <a:r>
              <a:rPr lang="en-US" altLang="zh-CN" dirty="0">
                <a:latin typeface="微软雅黑" pitchFamily="34" charset="-122"/>
                <a:ea typeface="微软雅黑" pitchFamily="34" charset="-122"/>
              </a:rPr>
              <a:t>Configuration </a:t>
            </a:r>
            <a:r>
              <a:rPr lang="en-US" altLang="zh-CN" dirty="0" err="1">
                <a:latin typeface="微软雅黑" pitchFamily="34" charset="-122"/>
                <a:ea typeface="微软雅黑" pitchFamily="34" charset="-122"/>
              </a:rPr>
              <a:t>conf</a:t>
            </a:r>
            <a:r>
              <a:rPr lang="en-US" altLang="zh-CN" dirty="0">
                <a:latin typeface="微软雅黑" pitchFamily="34" charset="-122"/>
                <a:ea typeface="微软雅黑" pitchFamily="34" charset="-122"/>
              </a:rPr>
              <a:t> = new Configuration();</a:t>
            </a:r>
          </a:p>
          <a:p>
            <a:pPr lvl="1"/>
            <a:r>
              <a:rPr lang="en-US" altLang="zh-CN" dirty="0">
                <a:latin typeface="微软雅黑" pitchFamily="34" charset="-122"/>
                <a:ea typeface="微软雅黑" pitchFamily="34" charset="-122"/>
              </a:rPr>
              <a:t>if (</a:t>
            </a:r>
            <a:r>
              <a:rPr lang="en-US" altLang="zh-CN" dirty="0" err="1">
                <a:latin typeface="微软雅黑" pitchFamily="34" charset="-122"/>
                <a:ea typeface="微软雅黑" pitchFamily="34" charset="-122"/>
              </a:rPr>
              <a:t>args.length</a:t>
            </a:r>
            <a:r>
              <a:rPr lang="en-US" altLang="zh-CN" dirty="0">
                <a:latin typeface="微软雅黑" pitchFamily="34" charset="-122"/>
                <a:ea typeface="微软雅黑" pitchFamily="34" charset="-122"/>
              </a:rPr>
              <a:t> != 2) {</a:t>
            </a:r>
          </a:p>
          <a:p>
            <a:pPr lvl="1"/>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System.err.println</a:t>
            </a:r>
            <a:r>
              <a:rPr lang="en-US" altLang="zh-CN" dirty="0">
                <a:latin typeface="微软雅黑" pitchFamily="34" charset="-122"/>
                <a:ea typeface="微软雅黑" pitchFamily="34" charset="-122"/>
              </a:rPr>
              <a:t>("Usage: </a:t>
            </a:r>
            <a:r>
              <a:rPr lang="en-US" altLang="zh-CN" dirty="0" err="1">
                <a:latin typeface="微软雅黑" pitchFamily="34" charset="-122"/>
                <a:ea typeface="微软雅黑" pitchFamily="34" charset="-122"/>
              </a:rPr>
              <a:t>wordcount</a:t>
            </a:r>
            <a:r>
              <a:rPr lang="en-US" altLang="zh-CN" dirty="0">
                <a:latin typeface="微软雅黑" pitchFamily="34" charset="-122"/>
                <a:ea typeface="微软雅黑" pitchFamily="34" charset="-122"/>
              </a:rPr>
              <a:t>  ");</a:t>
            </a:r>
          </a:p>
          <a:p>
            <a:pPr lvl="1"/>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System.exit</a:t>
            </a:r>
            <a:r>
              <a:rPr lang="en-US" altLang="zh-CN" dirty="0">
                <a:latin typeface="微软雅黑" pitchFamily="34" charset="-122"/>
                <a:ea typeface="微软雅黑" pitchFamily="34" charset="-122"/>
              </a:rPr>
              <a:t>(2);</a:t>
            </a:r>
          </a:p>
          <a:p>
            <a:pPr lvl="1"/>
            <a:r>
              <a:rPr lang="en-US" altLang="zh-CN" dirty="0">
                <a:latin typeface="微软雅黑" pitchFamily="34" charset="-122"/>
                <a:ea typeface="微软雅黑" pitchFamily="34" charset="-122"/>
              </a:rPr>
              <a:t>}</a:t>
            </a:r>
          </a:p>
          <a:p>
            <a:pPr lvl="1"/>
            <a:endParaRPr lang="en-US" altLang="zh-CN" dirty="0">
              <a:latin typeface="微软雅黑" pitchFamily="34" charset="-122"/>
              <a:ea typeface="微软雅黑" pitchFamily="34" charset="-122"/>
            </a:endParaRPr>
          </a:p>
          <a:p>
            <a:pPr lvl="1"/>
            <a:r>
              <a:rPr lang="en-US" altLang="zh-CN" dirty="0">
                <a:latin typeface="微软雅黑" pitchFamily="34" charset="-122"/>
                <a:ea typeface="微软雅黑" pitchFamily="34" charset="-122"/>
              </a:rPr>
              <a:t>Job </a:t>
            </a:r>
            <a:r>
              <a:rPr lang="en-US" altLang="zh-CN" dirty="0" err="1">
                <a:latin typeface="微软雅黑" pitchFamily="34" charset="-122"/>
                <a:ea typeface="微软雅黑" pitchFamily="34" charset="-122"/>
              </a:rPr>
              <a:t>job</a:t>
            </a:r>
            <a:r>
              <a:rPr lang="en-US" altLang="zh-CN" dirty="0">
                <a:latin typeface="微软雅黑" pitchFamily="34" charset="-122"/>
                <a:ea typeface="微软雅黑" pitchFamily="34" charset="-122"/>
              </a:rPr>
              <a:t> = new Job(</a:t>
            </a:r>
            <a:r>
              <a:rPr lang="en-US" altLang="zh-CN" dirty="0" err="1">
                <a:latin typeface="微软雅黑" pitchFamily="34" charset="-122"/>
                <a:ea typeface="微软雅黑" pitchFamily="34" charset="-122"/>
              </a:rPr>
              <a:t>conf</a:t>
            </a:r>
            <a:r>
              <a:rPr lang="en-US" altLang="zh-CN" dirty="0">
                <a:latin typeface="微软雅黑" pitchFamily="34" charset="-122"/>
                <a:ea typeface="微软雅黑" pitchFamily="34" charset="-122"/>
              </a:rPr>
              <a:t>, "word count");</a:t>
            </a:r>
          </a:p>
          <a:p>
            <a:pPr lvl="1"/>
            <a:r>
              <a:rPr lang="en-US" altLang="zh-CN" dirty="0" err="1">
                <a:latin typeface="微软雅黑" pitchFamily="34" charset="-122"/>
                <a:ea typeface="微软雅黑" pitchFamily="34" charset="-122"/>
              </a:rPr>
              <a:t>job.setJarByClass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WordCount.class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job.setMapperClass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TokenizerMapper.class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job.setReducerClass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IntSumReducer.class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job.setMapOutputKeyClass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Text.class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job.setMapOutputValueClass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IntWritable.class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job.setOutputKeyClass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Text.class</a:t>
            </a:r>
            <a:r>
              <a:rPr lang="en-US" altLang="zh-CN" dirty="0">
                <a:latin typeface="微软雅黑" pitchFamily="34" charset="-122"/>
                <a:ea typeface="微软雅黑" pitchFamily="34" charset="-122"/>
              </a:rPr>
              <a:t>);</a:t>
            </a:r>
          </a:p>
          <a:p>
            <a:pPr lvl="1"/>
            <a:r>
              <a:rPr lang="en-US" altLang="zh-CN" dirty="0" err="1">
                <a:latin typeface="微软雅黑" pitchFamily="34" charset="-122"/>
                <a:ea typeface="微软雅黑" pitchFamily="34" charset="-122"/>
              </a:rPr>
              <a:t>job.setOutputValueClass</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IntWritable.class</a:t>
            </a:r>
            <a:r>
              <a:rPr lang="en-US" altLang="zh-CN" dirty="0">
                <a:latin typeface="微软雅黑" pitchFamily="34" charset="-122"/>
                <a:ea typeface="微软雅黑" pitchFamily="34" charset="-122"/>
              </a:rPr>
              <a:t>);</a:t>
            </a:r>
          </a:p>
          <a:p>
            <a:pPr lvl="1"/>
            <a:endParaRPr lang="en-US" altLang="zh-CN" dirty="0">
              <a:latin typeface="微软雅黑" pitchFamily="34" charset="-122"/>
              <a:ea typeface="微软雅黑" pitchFamily="34" charset="-122"/>
            </a:endParaRPr>
          </a:p>
          <a:p>
            <a:pPr lvl="1"/>
            <a:r>
              <a:rPr lang="en-US" altLang="zh-CN" dirty="0" err="1">
                <a:latin typeface="微软雅黑" pitchFamily="34" charset="-122"/>
                <a:ea typeface="微软雅黑" pitchFamily="34" charset="-122"/>
              </a:rPr>
              <a:t>FileInputFormat.addInputPath</a:t>
            </a:r>
            <a:r>
              <a:rPr lang="en-US" altLang="zh-CN" dirty="0">
                <a:latin typeface="微软雅黑" pitchFamily="34" charset="-122"/>
                <a:ea typeface="微软雅黑" pitchFamily="34" charset="-122"/>
              </a:rPr>
              <a:t>(job, new Path(</a:t>
            </a:r>
            <a:r>
              <a:rPr lang="en-US" altLang="zh-CN" dirty="0" err="1">
                <a:latin typeface="微软雅黑" pitchFamily="34" charset="-122"/>
                <a:ea typeface="微软雅黑" pitchFamily="34" charset="-122"/>
              </a:rPr>
              <a:t>args</a:t>
            </a:r>
            <a:r>
              <a:rPr lang="en-US" altLang="zh-CN" dirty="0">
                <a:latin typeface="微软雅黑" pitchFamily="34" charset="-122"/>
                <a:ea typeface="微软雅黑" pitchFamily="34" charset="-122"/>
              </a:rPr>
              <a:t>[0]));</a:t>
            </a:r>
          </a:p>
          <a:p>
            <a:pPr lvl="1"/>
            <a:r>
              <a:rPr lang="en-US" altLang="zh-CN" dirty="0" err="1">
                <a:latin typeface="微软雅黑" pitchFamily="34" charset="-122"/>
                <a:ea typeface="微软雅黑" pitchFamily="34" charset="-122"/>
              </a:rPr>
              <a:t>FileOutputFormat.setOutputPath</a:t>
            </a:r>
            <a:r>
              <a:rPr lang="en-US" altLang="zh-CN" dirty="0">
                <a:latin typeface="微软雅黑" pitchFamily="34" charset="-122"/>
                <a:ea typeface="微软雅黑" pitchFamily="34" charset="-122"/>
              </a:rPr>
              <a:t>(job, new Path(</a:t>
            </a:r>
            <a:r>
              <a:rPr lang="en-US" altLang="zh-CN" dirty="0" err="1">
                <a:latin typeface="微软雅黑" pitchFamily="34" charset="-122"/>
                <a:ea typeface="微软雅黑" pitchFamily="34" charset="-122"/>
              </a:rPr>
              <a:t>args</a:t>
            </a:r>
            <a:r>
              <a:rPr lang="en-US" altLang="zh-CN" dirty="0">
                <a:latin typeface="微软雅黑" pitchFamily="34" charset="-122"/>
                <a:ea typeface="微软雅黑" pitchFamily="34" charset="-122"/>
              </a:rPr>
              <a:t>[1]));</a:t>
            </a:r>
          </a:p>
          <a:p>
            <a:pPr lvl="1"/>
            <a:endParaRPr lang="en-US" altLang="zh-CN" dirty="0">
              <a:latin typeface="微软雅黑" pitchFamily="34" charset="-122"/>
              <a:ea typeface="微软雅黑" pitchFamily="34" charset="-122"/>
            </a:endParaRPr>
          </a:p>
          <a:p>
            <a:pPr lvl="1"/>
            <a:r>
              <a:rPr lang="en-US" altLang="zh-CN" dirty="0" err="1">
                <a:latin typeface="微软雅黑" pitchFamily="34" charset="-122"/>
                <a:ea typeface="微软雅黑" pitchFamily="34" charset="-122"/>
              </a:rPr>
              <a:t>System.exit</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job.waitForCompletion</a:t>
            </a:r>
            <a:r>
              <a:rPr lang="en-US" altLang="zh-CN" dirty="0">
                <a:latin typeface="微软雅黑" pitchFamily="34" charset="-122"/>
                <a:ea typeface="微软雅黑" pitchFamily="34" charset="-122"/>
              </a:rPr>
              <a:t>(true) ? 0 : 1);</a:t>
            </a:r>
          </a:p>
          <a:p>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396046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zh-CN" altLang="en-US" dirty="0" smtClean="0"/>
              <a:t>：</a:t>
            </a:r>
            <a:r>
              <a:rPr lang="en-US" altLang="zh-CN" dirty="0" smtClean="0"/>
              <a:t> </a:t>
            </a:r>
            <a:r>
              <a:rPr lang="en-US" altLang="zh-CN" dirty="0" err="1" smtClean="0"/>
              <a:t>WordCount</a:t>
            </a:r>
            <a:r>
              <a:rPr lang="en-US" altLang="zh-CN" dirty="0" smtClean="0"/>
              <a:t> </a:t>
            </a:r>
            <a:r>
              <a:rPr lang="zh-CN" altLang="en-US" dirty="0" smtClean="0"/>
              <a:t>统计</a:t>
            </a:r>
          </a:p>
        </p:txBody>
      </p:sp>
      <p:sp>
        <p:nvSpPr>
          <p:cNvPr id="3" name="TextBox 2"/>
          <p:cNvSpPr txBox="1"/>
          <p:nvPr/>
        </p:nvSpPr>
        <p:spPr>
          <a:xfrm>
            <a:off x="254878" y="914466"/>
            <a:ext cx="8736605" cy="4801314"/>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public </a:t>
            </a:r>
            <a:r>
              <a:rPr lang="en-US" altLang="zh-CN" dirty="0">
                <a:latin typeface="微软雅黑" pitchFamily="34" charset="-122"/>
                <a:ea typeface="微软雅黑" pitchFamily="34" charset="-122"/>
              </a:rPr>
              <a:t>static class </a:t>
            </a:r>
            <a:r>
              <a:rPr lang="en-US" altLang="zh-CN" dirty="0" err="1">
                <a:latin typeface="微软雅黑" pitchFamily="34" charset="-122"/>
                <a:ea typeface="微软雅黑" pitchFamily="34" charset="-122"/>
              </a:rPr>
              <a:t>TokenizerMapper</a:t>
            </a:r>
            <a:r>
              <a:rPr lang="en-US" altLang="zh-CN" dirty="0">
                <a:latin typeface="微软雅黑" pitchFamily="34" charset="-122"/>
                <a:ea typeface="微软雅黑" pitchFamily="34" charset="-122"/>
              </a:rPr>
              <a:t> extends Mapper&lt;</a:t>
            </a:r>
            <a:r>
              <a:rPr lang="en-US" altLang="zh-CN" dirty="0" err="1">
                <a:latin typeface="微软雅黑" pitchFamily="34" charset="-122"/>
                <a:ea typeface="微软雅黑" pitchFamily="34" charset="-122"/>
              </a:rPr>
              <a:t>LongWritable</a:t>
            </a:r>
            <a:r>
              <a:rPr lang="en-US" altLang="zh-CN" dirty="0">
                <a:latin typeface="微软雅黑" pitchFamily="34" charset="-122"/>
                <a:ea typeface="微软雅黑" pitchFamily="34" charset="-122"/>
              </a:rPr>
              <a:t>, Text, Text, </a:t>
            </a:r>
            <a:r>
              <a:rPr lang="en-US" altLang="zh-CN" dirty="0" err="1">
                <a:latin typeface="微软雅黑" pitchFamily="34" charset="-122"/>
                <a:ea typeface="微软雅黑" pitchFamily="34" charset="-122"/>
              </a:rPr>
              <a:t>IntWritable</a:t>
            </a:r>
            <a:r>
              <a:rPr lang="en-US" altLang="zh-CN" dirty="0" smtClean="0">
                <a:latin typeface="微软雅黑" pitchFamily="34" charset="-122"/>
                <a:ea typeface="微软雅黑" pitchFamily="34" charset="-122"/>
              </a:rPr>
              <a:t>&gt;</a:t>
            </a:r>
            <a:br>
              <a:rPr lang="en-US" altLang="zh-CN" dirty="0" smtClean="0">
                <a:latin typeface="微软雅黑" pitchFamily="34" charset="-122"/>
                <a:ea typeface="微软雅黑" pitchFamily="34" charset="-122"/>
              </a:rPr>
            </a:br>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private </a:t>
            </a:r>
            <a:r>
              <a:rPr lang="en-US" altLang="zh-CN" dirty="0">
                <a:latin typeface="微软雅黑" pitchFamily="34" charset="-122"/>
                <a:ea typeface="微软雅黑" pitchFamily="34" charset="-122"/>
              </a:rPr>
              <a:t>final static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 one = new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(1);</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private </a:t>
            </a:r>
            <a:r>
              <a:rPr lang="en-US" altLang="zh-CN" dirty="0">
                <a:latin typeface="微软雅黑" pitchFamily="34" charset="-122"/>
                <a:ea typeface="微软雅黑" pitchFamily="34" charset="-122"/>
              </a:rPr>
              <a:t>Text word = new Text();</a:t>
            </a:r>
          </a:p>
          <a:p>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public </a:t>
            </a:r>
            <a:r>
              <a:rPr lang="en-US" altLang="zh-CN" dirty="0">
                <a:latin typeface="微软雅黑" pitchFamily="34" charset="-122"/>
                <a:ea typeface="微软雅黑" pitchFamily="34" charset="-122"/>
              </a:rPr>
              <a:t>void map(</a:t>
            </a:r>
            <a:r>
              <a:rPr lang="en-US" altLang="zh-CN" dirty="0" err="1">
                <a:latin typeface="微软雅黑" pitchFamily="34" charset="-122"/>
                <a:ea typeface="微软雅黑" pitchFamily="34" charset="-122"/>
              </a:rPr>
              <a:t>LongWritable</a:t>
            </a:r>
            <a:r>
              <a:rPr lang="en-US" altLang="zh-CN" dirty="0">
                <a:latin typeface="微软雅黑" pitchFamily="34" charset="-122"/>
                <a:ea typeface="微软雅黑" pitchFamily="34" charset="-122"/>
              </a:rPr>
              <a:t> key, Text value, Context </a:t>
            </a:r>
            <a:r>
              <a:rPr lang="en-US" altLang="zh-CN" dirty="0" smtClean="0">
                <a:latin typeface="微软雅黑" pitchFamily="34" charset="-122"/>
                <a:ea typeface="微软雅黑" pitchFamily="34" charset="-122"/>
              </a:rPr>
              <a:t>context) throws </a:t>
            </a:r>
            <a:r>
              <a:rPr lang="en-US" altLang="zh-CN" dirty="0" err="1">
                <a:latin typeface="微软雅黑" pitchFamily="34" charset="-122"/>
                <a:ea typeface="微软雅黑" pitchFamily="34" charset="-122"/>
              </a:rPr>
              <a:t>IOException</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InterruptedException</a:t>
            </a:r>
            <a:r>
              <a:rPr lang="en-US" altLang="zh-CN" dirty="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StringTokenizer</a:t>
            </a:r>
            <a:r>
              <a:rPr lang="en-US" altLang="zh-CN" dirty="0" smtClean="0">
                <a:latin typeface="微软雅黑" pitchFamily="34" charset="-122"/>
                <a:ea typeface="微软雅黑" pitchFamily="34" charset="-122"/>
              </a:rPr>
              <a:t> </a:t>
            </a:r>
            <a:r>
              <a:rPr lang="en-US" altLang="zh-CN" dirty="0" err="1">
                <a:latin typeface="微软雅黑" pitchFamily="34" charset="-122"/>
                <a:ea typeface="微软雅黑" pitchFamily="34" charset="-122"/>
              </a:rPr>
              <a:t>itr</a:t>
            </a:r>
            <a:r>
              <a:rPr lang="en-US" altLang="zh-CN" dirty="0">
                <a:latin typeface="微软雅黑" pitchFamily="34" charset="-122"/>
                <a:ea typeface="微软雅黑" pitchFamily="34" charset="-122"/>
              </a:rPr>
              <a:t> = new </a:t>
            </a:r>
            <a:r>
              <a:rPr lang="en-US" altLang="zh-CN" dirty="0" err="1">
                <a:latin typeface="微软雅黑" pitchFamily="34" charset="-122"/>
                <a:ea typeface="微软雅黑" pitchFamily="34" charset="-122"/>
              </a:rPr>
              <a:t>StringTokenizer</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value.toString</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while </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itr.hasMoreTokens</a:t>
            </a:r>
            <a:r>
              <a:rPr lang="en-US" altLang="zh-CN" dirty="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endParaRPr lang="en-US" altLang="zh-CN" dirty="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word.set</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itr.nextToken</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context.write</a:t>
            </a:r>
            <a:r>
              <a:rPr lang="en-US" altLang="zh-CN" dirty="0" smtClean="0">
                <a:latin typeface="微软雅黑" pitchFamily="34" charset="-122"/>
                <a:ea typeface="微软雅黑" pitchFamily="34" charset="-122"/>
              </a:rPr>
              <a:t>(word</a:t>
            </a:r>
            <a:r>
              <a:rPr lang="en-US" altLang="zh-CN" dirty="0">
                <a:latin typeface="微软雅黑" pitchFamily="34" charset="-122"/>
                <a:ea typeface="微软雅黑" pitchFamily="34" charset="-122"/>
              </a:rPr>
              <a:t>, one);</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endParaRPr lang="en-US" altLang="zh-CN" dirty="0">
              <a:latin typeface="微软雅黑" pitchFamily="34" charset="-122"/>
              <a:ea typeface="微软雅黑" pitchFamily="34" charset="-122"/>
            </a:endParaRP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endParaRPr lang="en-US" altLang="zh-CN" dirty="0">
              <a:latin typeface="微软雅黑" pitchFamily="34" charset="-122"/>
              <a:ea typeface="微软雅黑" pitchFamily="34" charset="-122"/>
            </a:endParaRPr>
          </a:p>
          <a:p>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3867978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zh-CN" altLang="en-US" dirty="0" smtClean="0"/>
              <a:t>：</a:t>
            </a:r>
            <a:r>
              <a:rPr lang="en-US" altLang="zh-CN" dirty="0" smtClean="0"/>
              <a:t> </a:t>
            </a:r>
            <a:r>
              <a:rPr lang="en-US" altLang="zh-CN" dirty="0" err="1" smtClean="0"/>
              <a:t>WordCount</a:t>
            </a:r>
            <a:r>
              <a:rPr lang="en-US" altLang="zh-CN" dirty="0" smtClean="0"/>
              <a:t> </a:t>
            </a:r>
            <a:r>
              <a:rPr lang="zh-CN" altLang="en-US" dirty="0" smtClean="0"/>
              <a:t>统计</a:t>
            </a:r>
          </a:p>
        </p:txBody>
      </p:sp>
      <p:sp>
        <p:nvSpPr>
          <p:cNvPr id="3" name="TextBox 2"/>
          <p:cNvSpPr txBox="1"/>
          <p:nvPr/>
        </p:nvSpPr>
        <p:spPr>
          <a:xfrm>
            <a:off x="254878" y="914466"/>
            <a:ext cx="8736605" cy="4801314"/>
          </a:xfrm>
          <a:prstGeom prst="rect">
            <a:avLst/>
          </a:prstGeom>
          <a:noFill/>
        </p:spPr>
        <p:txBody>
          <a:bodyPr wrap="square" rtlCol="0">
            <a:spAutoFit/>
          </a:bodyPr>
          <a:lstStyle/>
          <a:p>
            <a:r>
              <a:rPr lang="en-US" altLang="zh-CN" dirty="0">
                <a:latin typeface="微软雅黑" pitchFamily="34" charset="-122"/>
                <a:ea typeface="微软雅黑" pitchFamily="34" charset="-122"/>
              </a:rPr>
              <a:t>public static class </a:t>
            </a:r>
            <a:r>
              <a:rPr lang="en-US" altLang="zh-CN" dirty="0" err="1">
                <a:latin typeface="微软雅黑" pitchFamily="34" charset="-122"/>
                <a:ea typeface="微软雅黑" pitchFamily="34" charset="-122"/>
              </a:rPr>
              <a:t>IntSumReducer</a:t>
            </a:r>
            <a:r>
              <a:rPr lang="en-US" altLang="zh-CN" dirty="0">
                <a:latin typeface="微软雅黑" pitchFamily="34" charset="-122"/>
                <a:ea typeface="微软雅黑" pitchFamily="34" charset="-122"/>
              </a:rPr>
              <a:t> extends Reducer&lt;Text,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 Text,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&gt; </a:t>
            </a:r>
          </a:p>
          <a:p>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private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 result = new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public void reduce(Text key, </a:t>
            </a:r>
            <a:r>
              <a:rPr lang="en-US" altLang="zh-CN" dirty="0" err="1">
                <a:latin typeface="微软雅黑" pitchFamily="34" charset="-122"/>
                <a:ea typeface="微软雅黑" pitchFamily="34" charset="-122"/>
              </a:rPr>
              <a:t>Iterable</a:t>
            </a:r>
            <a:r>
              <a:rPr lang="en-US" altLang="zh-CN" dirty="0">
                <a:latin typeface="微软雅黑" pitchFamily="34" charset="-122"/>
                <a:ea typeface="微软雅黑" pitchFamily="34" charset="-122"/>
              </a:rPr>
              <a:t>&lt;</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&gt; values, Context context) throws </a:t>
            </a:r>
            <a:r>
              <a:rPr lang="en-US" altLang="zh-CN" dirty="0" err="1">
                <a:latin typeface="微软雅黑" pitchFamily="34" charset="-122"/>
                <a:ea typeface="微软雅黑" pitchFamily="34" charset="-122"/>
              </a:rPr>
              <a:t>IOException</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InterruptedException</a:t>
            </a:r>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a:t>
            </a:r>
          </a:p>
          <a:p>
            <a:pPr lvl="2"/>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int</a:t>
            </a:r>
            <a:r>
              <a:rPr lang="en-US" altLang="zh-CN" dirty="0">
                <a:latin typeface="微软雅黑" pitchFamily="34" charset="-122"/>
                <a:ea typeface="微软雅黑" pitchFamily="34" charset="-122"/>
              </a:rPr>
              <a:t> sum = 0;</a:t>
            </a:r>
          </a:p>
          <a:p>
            <a:r>
              <a:rPr lang="en-US" altLang="zh-CN" dirty="0">
                <a:latin typeface="微软雅黑" pitchFamily="34" charset="-122"/>
                <a:ea typeface="微软雅黑" pitchFamily="34" charset="-122"/>
              </a:rPr>
              <a:t>		for (</a:t>
            </a:r>
            <a:r>
              <a:rPr lang="en-US" altLang="zh-CN" dirty="0" err="1">
                <a:latin typeface="微软雅黑" pitchFamily="34" charset="-122"/>
                <a:ea typeface="微软雅黑" pitchFamily="34" charset="-122"/>
              </a:rPr>
              <a:t>IntWritable</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val</a:t>
            </a:r>
            <a:r>
              <a:rPr lang="en-US" altLang="zh-CN" dirty="0">
                <a:latin typeface="微软雅黑" pitchFamily="34" charset="-122"/>
                <a:ea typeface="微软雅黑" pitchFamily="34" charset="-122"/>
              </a:rPr>
              <a:t> : values) </a:t>
            </a:r>
          </a:p>
          <a:p>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sum += </a:t>
            </a:r>
            <a:r>
              <a:rPr lang="en-US" altLang="zh-CN" dirty="0" err="1">
                <a:latin typeface="微软雅黑" pitchFamily="34" charset="-122"/>
                <a:ea typeface="微软雅黑" pitchFamily="34" charset="-122"/>
              </a:rPr>
              <a:t>val.get</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result.set</a:t>
            </a:r>
            <a:r>
              <a:rPr lang="en-US" altLang="zh-CN" dirty="0">
                <a:latin typeface="微软雅黑" pitchFamily="34" charset="-122"/>
                <a:ea typeface="微软雅黑" pitchFamily="34" charset="-122"/>
              </a:rPr>
              <a:t>(sum);</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context.write</a:t>
            </a:r>
            <a:r>
              <a:rPr lang="en-US" altLang="zh-CN" dirty="0">
                <a:latin typeface="微软雅黑" pitchFamily="34" charset="-122"/>
                <a:ea typeface="微软雅黑" pitchFamily="34" charset="-122"/>
              </a:rPr>
              <a:t>(key, result);</a:t>
            </a:r>
          </a:p>
          <a:p>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a:t>
            </a:r>
          </a:p>
        </p:txBody>
      </p:sp>
    </p:spTree>
    <p:extLst>
      <p:ext uri="{BB962C8B-B14F-4D97-AF65-F5344CB8AC3E}">
        <p14:creationId xmlns:p14="http://schemas.microsoft.com/office/powerpoint/2010/main" val="1438440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en-US" altLang="zh-CN" dirty="0"/>
              <a:t> </a:t>
            </a:r>
            <a:r>
              <a:rPr lang="en-US" altLang="zh-CN" dirty="0" err="1"/>
              <a:t>WordCount</a:t>
            </a:r>
            <a:r>
              <a:rPr lang="en-US" altLang="zh-CN" dirty="0"/>
              <a:t> </a:t>
            </a:r>
            <a:r>
              <a:rPr lang="zh-CN" altLang="en-US" dirty="0"/>
              <a:t>执行输出</a:t>
            </a:r>
            <a:endParaRPr lang="zh-CN" altLang="en-US"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 y="733426"/>
            <a:ext cx="7086414" cy="591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en-US" altLang="zh-CN" dirty="0"/>
              <a:t> </a:t>
            </a:r>
            <a:r>
              <a:rPr lang="en-US" altLang="zh-CN" dirty="0" err="1"/>
              <a:t>WordCount</a:t>
            </a:r>
            <a:r>
              <a:rPr lang="en-US" altLang="zh-CN" dirty="0"/>
              <a:t> </a:t>
            </a:r>
            <a:r>
              <a:rPr lang="zh-CN" altLang="en-US" dirty="0"/>
              <a:t>执行输出</a:t>
            </a:r>
            <a:r>
              <a:rPr lang="en-US" altLang="zh-CN" b="1" dirty="0"/>
              <a:t/>
            </a:r>
            <a:br>
              <a:rPr lang="en-US" altLang="zh-CN" b="1" dirty="0"/>
            </a:br>
            <a:endParaRPr lang="zh-CN" altLang="en-US" dirty="0" smtClean="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812691"/>
            <a:ext cx="5791048" cy="574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178" y="3716266"/>
            <a:ext cx="3652535" cy="114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5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en-US" altLang="zh-CN" dirty="0"/>
              <a:t> </a:t>
            </a:r>
            <a:r>
              <a:rPr lang="en-US" altLang="zh-CN" dirty="0" err="1"/>
              <a:t>WordCount</a:t>
            </a:r>
            <a:r>
              <a:rPr lang="en-US" altLang="zh-CN" dirty="0"/>
              <a:t> </a:t>
            </a:r>
            <a:r>
              <a:rPr lang="zh-CN" altLang="en-US" dirty="0"/>
              <a:t>统计</a:t>
            </a:r>
            <a:r>
              <a:rPr lang="en-US" altLang="zh-CN" b="1" dirty="0"/>
              <a:t/>
            </a:r>
            <a:br>
              <a:rPr lang="en-US" altLang="zh-CN" b="1" dirty="0"/>
            </a:br>
            <a:endParaRPr lang="zh-CN" altLang="en-US" dirty="0" smtClean="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838268"/>
            <a:ext cx="8834281" cy="5410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新老</a:t>
            </a:r>
            <a:r>
              <a:rPr lang="en-US" altLang="zh-CN" dirty="0" smtClean="0"/>
              <a:t>API </a:t>
            </a:r>
            <a:r>
              <a:rPr lang="zh-CN" altLang="en-US" dirty="0" smtClean="0"/>
              <a:t>简单对比</a:t>
            </a:r>
            <a:r>
              <a:rPr lang="en-US" altLang="zh-CN" b="1" dirty="0"/>
              <a:t/>
            </a:r>
            <a:br>
              <a:rPr lang="en-US" altLang="zh-CN" b="1" dirty="0"/>
            </a:br>
            <a:endParaRPr lang="zh-CN" altLang="en-US" dirty="0" smtClean="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70"/>
            <a:ext cx="46005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14" y="4571970"/>
            <a:ext cx="507682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396" y="762070"/>
            <a:ext cx="41814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5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49" y="762070"/>
            <a:ext cx="734377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利用</a:t>
            </a:r>
            <a:r>
              <a:rPr lang="en-US" altLang="zh-CN" dirty="0" smtClean="0"/>
              <a:t>Map Reduce</a:t>
            </a:r>
            <a:r>
              <a:rPr lang="zh-CN" altLang="en-US" dirty="0" smtClean="0"/>
              <a:t>特性</a:t>
            </a:r>
            <a:r>
              <a:rPr lang="en-US" altLang="zh-CN" b="1" dirty="0"/>
              <a:t/>
            </a:r>
            <a:br>
              <a:rPr lang="en-US" altLang="zh-CN" b="1" dirty="0"/>
            </a:br>
            <a:endParaRPr lang="zh-CN" altLang="en-US" dirty="0" smtClean="0"/>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051" y="762070"/>
            <a:ext cx="37242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05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利用</a:t>
            </a:r>
            <a:r>
              <a:rPr lang="en-US" altLang="zh-CN" dirty="0"/>
              <a:t>Map Reduce</a:t>
            </a:r>
            <a:r>
              <a:rPr lang="zh-CN" altLang="en-US" dirty="0"/>
              <a:t>特性</a:t>
            </a:r>
            <a:r>
              <a:rPr lang="en-US" altLang="zh-CN" b="1" dirty="0"/>
              <a:t/>
            </a:r>
            <a:br>
              <a:rPr lang="en-US" altLang="zh-CN" b="1" dirty="0"/>
            </a:br>
            <a:endParaRPr lang="zh-CN" altLang="en-US" dirty="0" smtClean="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8" y="847705"/>
            <a:ext cx="71723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92" y="4505277"/>
            <a:ext cx="66865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398" y="2476426"/>
            <a:ext cx="17907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例子：去除重复值</a:t>
            </a:r>
            <a:r>
              <a:rPr lang="en-US" altLang="zh-CN" b="1" dirty="0"/>
              <a:t/>
            </a:r>
            <a:br>
              <a:rPr lang="en-US" altLang="zh-CN" b="1" dirty="0"/>
            </a:br>
            <a:endParaRPr lang="zh-CN" altLang="en-US"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704850"/>
            <a:ext cx="732472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流处理框架</a:t>
            </a:r>
            <a:r>
              <a:rPr lang="en-US" altLang="zh-CN" b="1" dirty="0"/>
              <a:t/>
            </a:r>
            <a:br>
              <a:rPr lang="en-US" altLang="zh-CN" b="1" dirty="0"/>
            </a:br>
            <a:endParaRPr lang="zh-CN" altLang="en-US" dirty="0" smtClean="0"/>
          </a:p>
        </p:txBody>
      </p:sp>
      <p:sp>
        <p:nvSpPr>
          <p:cNvPr id="2" name="矩形 1"/>
          <p:cNvSpPr/>
          <p:nvPr/>
        </p:nvSpPr>
        <p:spPr>
          <a:xfrm>
            <a:off x="152576" y="762071"/>
            <a:ext cx="8915106" cy="5909310"/>
          </a:xfrm>
          <a:prstGeom prst="rect">
            <a:avLst/>
          </a:prstGeom>
        </p:spPr>
        <p:txBody>
          <a:bodyPr wrap="square">
            <a:spAutoFit/>
          </a:bodyPr>
          <a:lstStyle/>
          <a:p>
            <a:r>
              <a:rPr lang="en-US" altLang="zh-CN" dirty="0">
                <a:latin typeface="+mn-ea"/>
                <a:ea typeface="+mn-ea"/>
              </a:rPr>
              <a:t>S4</a:t>
            </a:r>
          </a:p>
          <a:p>
            <a:r>
              <a:rPr lang="en-US" altLang="zh-CN" dirty="0" smtClean="0">
                <a:latin typeface="+mn-ea"/>
                <a:ea typeface="+mn-ea"/>
              </a:rPr>
              <a:t>      S4(Simple </a:t>
            </a:r>
            <a:r>
              <a:rPr lang="en-US" altLang="zh-CN" dirty="0">
                <a:latin typeface="+mn-ea"/>
                <a:ea typeface="+mn-ea"/>
              </a:rPr>
              <a:t>Scalable Streaming System)</a:t>
            </a:r>
            <a:r>
              <a:rPr lang="zh-CN" altLang="en-US" dirty="0">
                <a:latin typeface="+mn-ea"/>
                <a:ea typeface="+mn-ea"/>
              </a:rPr>
              <a:t>是</a:t>
            </a:r>
            <a:r>
              <a:rPr lang="en-US" altLang="zh-CN" dirty="0">
                <a:latin typeface="+mn-ea"/>
                <a:ea typeface="+mn-ea"/>
              </a:rPr>
              <a:t>Yahoo</a:t>
            </a:r>
            <a:r>
              <a:rPr lang="zh-CN" altLang="en-US" dirty="0">
                <a:latin typeface="+mn-ea"/>
                <a:ea typeface="+mn-ea"/>
              </a:rPr>
              <a:t>最新发布的一个开源流计算平台，它是一个通用的、分布式的、可扩展性良好、具有分区容错能力、支持插件的分布式流计算平台，在该平台上程序员可以很方便地开发面向无界不间断流数据处理的应用，开发语言为</a:t>
            </a:r>
            <a:r>
              <a:rPr lang="en-US" altLang="zh-CN" dirty="0">
                <a:latin typeface="+mn-ea"/>
                <a:ea typeface="+mn-ea"/>
              </a:rPr>
              <a:t>Java</a:t>
            </a:r>
            <a:r>
              <a:rPr lang="zh-CN" altLang="en-US" dirty="0">
                <a:latin typeface="+mn-ea"/>
                <a:ea typeface="+mn-ea"/>
              </a:rPr>
              <a:t>。</a:t>
            </a:r>
          </a:p>
          <a:p>
            <a:endParaRPr lang="zh-CN" altLang="en-US" dirty="0">
              <a:latin typeface="+mn-ea"/>
              <a:ea typeface="+mn-ea"/>
            </a:endParaRPr>
          </a:p>
          <a:p>
            <a:r>
              <a:rPr lang="en-US" altLang="zh-CN" dirty="0">
                <a:latin typeface="+mn-ea"/>
                <a:ea typeface="+mn-ea"/>
              </a:rPr>
              <a:t>Storm</a:t>
            </a:r>
          </a:p>
          <a:p>
            <a:r>
              <a:rPr lang="en-US" altLang="zh-CN" dirty="0" smtClean="0">
                <a:latin typeface="+mn-ea"/>
                <a:ea typeface="+mn-ea"/>
              </a:rPr>
              <a:t>      Storm</a:t>
            </a:r>
            <a:r>
              <a:rPr lang="zh-CN" altLang="en-US" dirty="0">
                <a:latin typeface="+mn-ea"/>
                <a:ea typeface="+mn-ea"/>
              </a:rPr>
              <a:t>是</a:t>
            </a:r>
            <a:r>
              <a:rPr lang="en-US" altLang="zh-CN" dirty="0">
                <a:latin typeface="+mn-ea"/>
                <a:ea typeface="+mn-ea"/>
              </a:rPr>
              <a:t>Twitter</a:t>
            </a:r>
            <a:r>
              <a:rPr lang="zh-CN" altLang="en-US" dirty="0">
                <a:latin typeface="+mn-ea"/>
                <a:ea typeface="+mn-ea"/>
              </a:rPr>
              <a:t>开源的分布式实时计算系统，</a:t>
            </a:r>
            <a:r>
              <a:rPr lang="en-US" altLang="zh-CN" dirty="0">
                <a:latin typeface="+mn-ea"/>
                <a:ea typeface="+mn-ea"/>
              </a:rPr>
              <a:t>Storm</a:t>
            </a:r>
            <a:r>
              <a:rPr lang="zh-CN" altLang="en-US" dirty="0">
                <a:latin typeface="+mn-ea"/>
                <a:ea typeface="+mn-ea"/>
              </a:rPr>
              <a:t>通过简单的</a:t>
            </a:r>
            <a:r>
              <a:rPr lang="en-US" altLang="zh-CN" dirty="0">
                <a:latin typeface="+mn-ea"/>
                <a:ea typeface="+mn-ea"/>
              </a:rPr>
              <a:t>API</a:t>
            </a:r>
            <a:r>
              <a:rPr lang="zh-CN" altLang="en-US" dirty="0">
                <a:latin typeface="+mn-ea"/>
                <a:ea typeface="+mn-ea"/>
              </a:rPr>
              <a:t>使开发者可以可靠地处理无界持续的流数据，进行实时计算，开发语言为</a:t>
            </a:r>
            <a:r>
              <a:rPr lang="en-US" altLang="zh-CN" dirty="0" err="1">
                <a:latin typeface="+mn-ea"/>
                <a:ea typeface="+mn-ea"/>
              </a:rPr>
              <a:t>Clojure</a:t>
            </a:r>
            <a:r>
              <a:rPr lang="zh-CN" altLang="en-US" dirty="0">
                <a:latin typeface="+mn-ea"/>
                <a:ea typeface="+mn-ea"/>
              </a:rPr>
              <a:t>和</a:t>
            </a:r>
            <a:r>
              <a:rPr lang="en-US" altLang="zh-CN" dirty="0">
                <a:latin typeface="+mn-ea"/>
                <a:ea typeface="+mn-ea"/>
              </a:rPr>
              <a:t>Java</a:t>
            </a:r>
            <a:r>
              <a:rPr lang="zh-CN" altLang="en-US" dirty="0">
                <a:latin typeface="+mn-ea"/>
                <a:ea typeface="+mn-ea"/>
              </a:rPr>
              <a:t>，非</a:t>
            </a:r>
            <a:r>
              <a:rPr lang="en-US" altLang="zh-CN" dirty="0">
                <a:latin typeface="+mn-ea"/>
                <a:ea typeface="+mn-ea"/>
              </a:rPr>
              <a:t>JVM</a:t>
            </a:r>
            <a:r>
              <a:rPr lang="zh-CN" altLang="en-US" dirty="0">
                <a:latin typeface="+mn-ea"/>
                <a:ea typeface="+mn-ea"/>
              </a:rPr>
              <a:t>语言可以通过</a:t>
            </a:r>
            <a:r>
              <a:rPr lang="en-US" altLang="zh-CN" dirty="0" err="1">
                <a:latin typeface="+mn-ea"/>
                <a:ea typeface="+mn-ea"/>
              </a:rPr>
              <a:t>stdin</a:t>
            </a:r>
            <a:r>
              <a:rPr lang="en-US" altLang="zh-CN" dirty="0">
                <a:latin typeface="+mn-ea"/>
                <a:ea typeface="+mn-ea"/>
              </a:rPr>
              <a:t>/</a:t>
            </a:r>
            <a:r>
              <a:rPr lang="en-US" altLang="zh-CN" dirty="0" err="1">
                <a:latin typeface="+mn-ea"/>
                <a:ea typeface="+mn-ea"/>
              </a:rPr>
              <a:t>stdout</a:t>
            </a:r>
            <a:r>
              <a:rPr lang="zh-CN" altLang="en-US" dirty="0">
                <a:latin typeface="+mn-ea"/>
                <a:ea typeface="+mn-ea"/>
              </a:rPr>
              <a:t>以</a:t>
            </a:r>
            <a:r>
              <a:rPr lang="en-US" altLang="zh-CN" dirty="0">
                <a:latin typeface="+mn-ea"/>
                <a:ea typeface="+mn-ea"/>
              </a:rPr>
              <a:t>JSON</a:t>
            </a:r>
            <a:r>
              <a:rPr lang="zh-CN" altLang="en-US" dirty="0">
                <a:latin typeface="+mn-ea"/>
                <a:ea typeface="+mn-ea"/>
              </a:rPr>
              <a:t>格式协议与</a:t>
            </a:r>
            <a:r>
              <a:rPr lang="en-US" altLang="zh-CN" dirty="0">
                <a:latin typeface="+mn-ea"/>
                <a:ea typeface="+mn-ea"/>
              </a:rPr>
              <a:t>Storm</a:t>
            </a:r>
            <a:r>
              <a:rPr lang="zh-CN" altLang="en-US" dirty="0">
                <a:latin typeface="+mn-ea"/>
                <a:ea typeface="+mn-ea"/>
              </a:rPr>
              <a:t>进行通信。</a:t>
            </a:r>
            <a:r>
              <a:rPr lang="en-US" altLang="zh-CN" dirty="0">
                <a:latin typeface="+mn-ea"/>
                <a:ea typeface="+mn-ea"/>
              </a:rPr>
              <a:t>Storm</a:t>
            </a:r>
            <a:r>
              <a:rPr lang="zh-CN" altLang="en-US" dirty="0">
                <a:latin typeface="+mn-ea"/>
                <a:ea typeface="+mn-ea"/>
              </a:rPr>
              <a:t>的应用场景很多：实时分析、在线机器学习、持续计算、分布式</a:t>
            </a:r>
            <a:r>
              <a:rPr lang="en-US" altLang="zh-CN" dirty="0">
                <a:latin typeface="+mn-ea"/>
                <a:ea typeface="+mn-ea"/>
              </a:rPr>
              <a:t>RPC</a:t>
            </a:r>
            <a:r>
              <a:rPr lang="zh-CN" altLang="en-US" dirty="0">
                <a:latin typeface="+mn-ea"/>
                <a:ea typeface="+mn-ea"/>
              </a:rPr>
              <a:t>、</a:t>
            </a:r>
            <a:r>
              <a:rPr lang="en-US" altLang="zh-CN" dirty="0">
                <a:latin typeface="+mn-ea"/>
                <a:ea typeface="+mn-ea"/>
              </a:rPr>
              <a:t>ETL</a:t>
            </a:r>
            <a:r>
              <a:rPr lang="zh-CN" altLang="en-US" dirty="0">
                <a:latin typeface="+mn-ea"/>
                <a:ea typeface="+mn-ea"/>
              </a:rPr>
              <a:t>处理，等等。</a:t>
            </a:r>
          </a:p>
          <a:p>
            <a:endParaRPr lang="en-US" altLang="zh-CN" dirty="0">
              <a:latin typeface="+mn-ea"/>
              <a:ea typeface="+mn-ea"/>
            </a:endParaRPr>
          </a:p>
          <a:p>
            <a:r>
              <a:rPr lang="en-US" altLang="zh-CN" dirty="0" smtClean="0">
                <a:latin typeface="+mn-ea"/>
                <a:ea typeface="+mn-ea"/>
              </a:rPr>
              <a:t>      </a:t>
            </a:r>
            <a:r>
              <a:rPr lang="en-US" altLang="zh-CN" dirty="0" err="1" smtClean="0">
                <a:latin typeface="+mn-ea"/>
                <a:ea typeface="+mn-ea"/>
              </a:rPr>
              <a:t>StreamBase</a:t>
            </a:r>
            <a:endParaRPr lang="en-US" altLang="zh-CN" dirty="0">
              <a:latin typeface="+mn-ea"/>
              <a:ea typeface="+mn-ea"/>
            </a:endParaRPr>
          </a:p>
          <a:p>
            <a:r>
              <a:rPr lang="en-US" altLang="zh-CN" dirty="0" err="1">
                <a:latin typeface="+mn-ea"/>
                <a:ea typeface="+mn-ea"/>
              </a:rPr>
              <a:t>StreamBase</a:t>
            </a:r>
            <a:r>
              <a:rPr lang="zh-CN" altLang="en-US" dirty="0">
                <a:latin typeface="+mn-ea"/>
                <a:ea typeface="+mn-ea"/>
              </a:rPr>
              <a:t>是一个关于复杂事件处理（</a:t>
            </a:r>
            <a:r>
              <a:rPr lang="en-US" altLang="zh-CN" dirty="0">
                <a:latin typeface="+mn-ea"/>
                <a:ea typeface="+mn-ea"/>
              </a:rPr>
              <a:t>CEP</a:t>
            </a:r>
            <a:r>
              <a:rPr lang="zh-CN" altLang="en-US" dirty="0">
                <a:latin typeface="+mn-ea"/>
                <a:ea typeface="+mn-ea"/>
              </a:rPr>
              <a:t>）、事件流处理的平台。其本身是商业应用软件，但提供了</a:t>
            </a:r>
            <a:r>
              <a:rPr lang="en-US" altLang="zh-CN" dirty="0">
                <a:latin typeface="+mn-ea"/>
                <a:ea typeface="+mn-ea"/>
              </a:rPr>
              <a:t>Developer Edition</a:t>
            </a:r>
            <a:r>
              <a:rPr lang="zh-CN" altLang="en-US" dirty="0">
                <a:latin typeface="+mn-ea"/>
                <a:ea typeface="+mn-ea"/>
              </a:rPr>
              <a:t>，开发语言为</a:t>
            </a:r>
            <a:r>
              <a:rPr lang="en-US" altLang="zh-CN" dirty="0">
                <a:latin typeface="+mn-ea"/>
                <a:ea typeface="+mn-ea"/>
              </a:rPr>
              <a:t>Java</a:t>
            </a:r>
            <a:r>
              <a:rPr lang="zh-CN" altLang="en-US" dirty="0">
                <a:latin typeface="+mn-ea"/>
                <a:ea typeface="+mn-ea"/>
              </a:rPr>
              <a:t>。</a:t>
            </a:r>
          </a:p>
          <a:p>
            <a:endParaRPr lang="en-US" altLang="zh-CN" dirty="0">
              <a:latin typeface="+mn-ea"/>
              <a:ea typeface="+mn-ea"/>
            </a:endParaRPr>
          </a:p>
          <a:p>
            <a:r>
              <a:rPr lang="en-US" altLang="zh-CN" dirty="0" smtClean="0">
                <a:latin typeface="+mn-ea"/>
                <a:ea typeface="+mn-ea"/>
              </a:rPr>
              <a:t>       </a:t>
            </a:r>
            <a:r>
              <a:rPr lang="en-US" altLang="zh-CN" dirty="0" err="1" smtClean="0">
                <a:latin typeface="+mn-ea"/>
                <a:ea typeface="+mn-ea"/>
              </a:rPr>
              <a:t>HStreaming</a:t>
            </a:r>
            <a:endParaRPr lang="en-US" altLang="zh-CN" dirty="0">
              <a:latin typeface="+mn-ea"/>
              <a:ea typeface="+mn-ea"/>
            </a:endParaRPr>
          </a:p>
          <a:p>
            <a:r>
              <a:rPr lang="en-US" altLang="zh-CN" dirty="0" err="1">
                <a:latin typeface="+mn-ea"/>
                <a:ea typeface="+mn-ea"/>
              </a:rPr>
              <a:t>HStreaming</a:t>
            </a:r>
            <a:r>
              <a:rPr lang="zh-CN" altLang="en-US" dirty="0">
                <a:latin typeface="+mn-ea"/>
                <a:ea typeface="+mn-ea"/>
              </a:rPr>
              <a:t>构建在</a:t>
            </a:r>
            <a:r>
              <a:rPr lang="en-US" altLang="zh-CN" dirty="0" err="1">
                <a:latin typeface="+mn-ea"/>
                <a:ea typeface="+mn-ea"/>
              </a:rPr>
              <a:t>Hadoop</a:t>
            </a:r>
            <a:r>
              <a:rPr lang="zh-CN" altLang="en-US" dirty="0">
                <a:latin typeface="+mn-ea"/>
                <a:ea typeface="+mn-ea"/>
              </a:rPr>
              <a:t>之上，可以和</a:t>
            </a:r>
            <a:r>
              <a:rPr lang="en-US" altLang="zh-CN" dirty="0" err="1">
                <a:latin typeface="+mn-ea"/>
                <a:ea typeface="+mn-ea"/>
              </a:rPr>
              <a:t>Hadoop</a:t>
            </a:r>
            <a:r>
              <a:rPr lang="zh-CN" altLang="en-US" dirty="0">
                <a:latin typeface="+mn-ea"/>
                <a:ea typeface="+mn-ea"/>
              </a:rPr>
              <a:t>及其生态系统紧密结合起来提供实时流计算服务。这使得</a:t>
            </a:r>
            <a:r>
              <a:rPr lang="en-US" altLang="zh-CN" dirty="0" err="1">
                <a:latin typeface="+mn-ea"/>
                <a:ea typeface="+mn-ea"/>
              </a:rPr>
              <a:t>HStreaming</a:t>
            </a:r>
            <a:r>
              <a:rPr lang="zh-CN" altLang="en-US" dirty="0">
                <a:latin typeface="+mn-ea"/>
                <a:ea typeface="+mn-ea"/>
              </a:rPr>
              <a:t>的用户可以在同一个生态系统中分析处理大数据，开发语言为</a:t>
            </a:r>
            <a:r>
              <a:rPr lang="en-US" altLang="zh-CN" dirty="0">
                <a:latin typeface="+mn-ea"/>
                <a:ea typeface="+mn-ea"/>
              </a:rPr>
              <a:t>Java</a:t>
            </a:r>
            <a:r>
              <a:rPr lang="zh-CN" altLang="en-US" dirty="0">
                <a:latin typeface="+mn-ea"/>
                <a:ea typeface="+mn-ea"/>
              </a:rPr>
              <a:t>。</a:t>
            </a:r>
          </a:p>
          <a:p>
            <a:endParaRPr lang="en-US" altLang="zh-CN" dirty="0">
              <a:latin typeface="+mn-ea"/>
              <a:ea typeface="+mn-ea"/>
            </a:endParaRPr>
          </a:p>
        </p:txBody>
      </p:sp>
    </p:spTree>
    <p:extLst>
      <p:ext uri="{BB962C8B-B14F-4D97-AF65-F5344CB8AC3E}">
        <p14:creationId xmlns:p14="http://schemas.microsoft.com/office/powerpoint/2010/main" val="8219874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161" y="933416"/>
            <a:ext cx="709612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例子：去除重复值</a:t>
            </a:r>
            <a:r>
              <a:rPr lang="en-US" altLang="zh-CN" b="1" dirty="0"/>
              <a:t/>
            </a:r>
            <a:br>
              <a:rPr lang="en-US" altLang="zh-CN" b="1" dirty="0"/>
            </a:br>
            <a:endParaRPr lang="zh-CN" altLang="en-US" dirty="0" smtClean="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6" y="2438426"/>
            <a:ext cx="205740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a:t>
            </a:r>
            <a:r>
              <a:rPr lang="zh-CN" altLang="en-US" dirty="0" smtClean="0"/>
              <a:t>：全文索引</a:t>
            </a:r>
            <a:r>
              <a:rPr lang="en-US" altLang="zh-CN" b="1" dirty="0"/>
              <a:t/>
            </a:r>
            <a:br>
              <a:rPr lang="en-US" altLang="zh-CN" b="1" dirty="0"/>
            </a:br>
            <a:endParaRPr lang="zh-CN" altLang="en-US" dirty="0" smtClean="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6" y="990664"/>
            <a:ext cx="8076988" cy="497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02" y="762070"/>
            <a:ext cx="7848394" cy="5768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例子：全文索引</a:t>
            </a:r>
            <a:r>
              <a:rPr lang="en-US" altLang="zh-CN" b="1" dirty="0"/>
              <a:t/>
            </a:r>
            <a:br>
              <a:rPr lang="en-US" altLang="zh-CN" b="1" dirty="0"/>
            </a:br>
            <a:endParaRPr lang="zh-CN" altLang="en-US" dirty="0" smtClean="0"/>
          </a:p>
        </p:txBody>
      </p:sp>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例子：全文索引</a:t>
            </a:r>
            <a:r>
              <a:rPr lang="en-US" altLang="zh-CN" b="1" dirty="0"/>
              <a:t/>
            </a:r>
            <a:br>
              <a:rPr lang="en-US" altLang="zh-CN" b="1" dirty="0"/>
            </a:br>
            <a:endParaRPr lang="zh-CN" altLang="en-US" dirty="0" smtClean="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74" y="981087"/>
            <a:ext cx="7528482" cy="275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10" y="3886188"/>
            <a:ext cx="8427499" cy="213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394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zh-CN" altLang="en-US" dirty="0" smtClean="0"/>
              <a:t>常见优化方案</a:t>
            </a:r>
            <a:r>
              <a:rPr lang="en-US" altLang="zh-CN" b="1" dirty="0"/>
              <a:t/>
            </a:r>
            <a:br>
              <a:rPr lang="en-US" altLang="zh-CN" b="1" dirty="0"/>
            </a:br>
            <a:endParaRPr lang="zh-CN" altLang="en-US" dirty="0" smtClean="0"/>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736670"/>
            <a:ext cx="5190989" cy="593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2" y="736670"/>
            <a:ext cx="4435144" cy="576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058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a:t>压缩</a:t>
            </a:r>
            <a:r>
              <a:rPr lang="en-US" altLang="zh-CN" b="1" dirty="0"/>
              <a:t/>
            </a:r>
            <a:br>
              <a:rPr lang="en-US" altLang="zh-CN" b="1" dirty="0"/>
            </a:br>
            <a:endParaRPr lang="zh-CN" altLang="en-US" dirty="0" smtClean="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 y="762070"/>
            <a:ext cx="8598663" cy="563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a:t>压缩</a:t>
            </a:r>
            <a:r>
              <a:rPr lang="en-US" altLang="zh-CN" b="1" dirty="0"/>
              <a:t/>
            </a:r>
            <a:br>
              <a:rPr lang="en-US" altLang="zh-CN" b="1" dirty="0"/>
            </a:br>
            <a:endParaRPr lang="zh-CN" altLang="en-US" dirty="0" smtClean="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65" y="752562"/>
            <a:ext cx="6991161" cy="587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a:t>压缩</a:t>
            </a:r>
            <a:r>
              <a:rPr lang="en-US" altLang="zh-CN" b="1" dirty="0"/>
              <a:t/>
            </a:r>
            <a:br>
              <a:rPr lang="en-US" altLang="zh-CN" b="1" dirty="0"/>
            </a:br>
            <a:endParaRPr lang="zh-CN" altLang="en-US" dirty="0" smtClean="0"/>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731530"/>
            <a:ext cx="7086414" cy="59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文件数据类型</a:t>
            </a:r>
            <a:r>
              <a:rPr lang="en-US" altLang="zh-CN" b="1" dirty="0"/>
              <a:t/>
            </a:r>
            <a:br>
              <a:rPr lang="en-US" altLang="zh-CN" b="1" dirty="0"/>
            </a:br>
            <a:endParaRPr lang="zh-CN" altLang="en-US" dirty="0" smtClean="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838268"/>
            <a:ext cx="8752097" cy="561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18" y="2771723"/>
            <a:ext cx="50387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en-US" altLang="zh-CN" dirty="0" err="1"/>
              <a:t>SequenceFile</a:t>
            </a:r>
            <a:r>
              <a:rPr lang="en-US" altLang="zh-CN" b="1" dirty="0"/>
              <a:t/>
            </a:r>
            <a:br>
              <a:rPr lang="en-US" altLang="zh-CN" b="1" dirty="0"/>
            </a:br>
            <a:endParaRPr lang="zh-CN" altLang="en-US" dirty="0" smtClean="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90" y="762070"/>
            <a:ext cx="6095840" cy="5909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流处理框架</a:t>
            </a:r>
            <a:r>
              <a:rPr lang="en-US" altLang="zh-CN" b="1" dirty="0"/>
              <a:t/>
            </a:r>
            <a:br>
              <a:rPr lang="en-US" altLang="zh-CN" b="1" dirty="0"/>
            </a:br>
            <a:endParaRPr lang="zh-CN" altLang="en-US" dirty="0" smtClean="0"/>
          </a:p>
        </p:txBody>
      </p:sp>
      <p:sp>
        <p:nvSpPr>
          <p:cNvPr id="2" name="矩形 1"/>
          <p:cNvSpPr/>
          <p:nvPr/>
        </p:nvSpPr>
        <p:spPr>
          <a:xfrm>
            <a:off x="152576" y="657296"/>
            <a:ext cx="8915106" cy="6463308"/>
          </a:xfrm>
          <a:prstGeom prst="rect">
            <a:avLst/>
          </a:prstGeom>
        </p:spPr>
        <p:txBody>
          <a:bodyPr wrap="square">
            <a:spAutoFit/>
          </a:bodyPr>
          <a:lstStyle/>
          <a:p>
            <a:r>
              <a:rPr lang="en-US" altLang="zh-CN" dirty="0" err="1">
                <a:latin typeface="+mn-ea"/>
                <a:ea typeface="+mn-ea"/>
              </a:rPr>
              <a:t>Esper</a:t>
            </a:r>
            <a:r>
              <a:rPr lang="en-US" altLang="zh-CN" dirty="0">
                <a:latin typeface="+mn-ea"/>
                <a:ea typeface="+mn-ea"/>
              </a:rPr>
              <a:t> &amp; </a:t>
            </a:r>
            <a:r>
              <a:rPr lang="en-US" altLang="zh-CN" dirty="0" err="1">
                <a:latin typeface="+mn-ea"/>
                <a:ea typeface="+mn-ea"/>
              </a:rPr>
              <a:t>NEsper</a:t>
            </a:r>
            <a:endParaRPr lang="en-US" altLang="zh-CN" dirty="0">
              <a:latin typeface="+mn-ea"/>
              <a:ea typeface="+mn-ea"/>
            </a:endParaRPr>
          </a:p>
          <a:p>
            <a:r>
              <a:rPr lang="en-US" altLang="zh-CN" dirty="0" smtClean="0">
                <a:latin typeface="+mn-ea"/>
                <a:ea typeface="+mn-ea"/>
              </a:rPr>
              <a:t>      </a:t>
            </a:r>
            <a:r>
              <a:rPr lang="en-US" altLang="zh-CN" dirty="0" err="1" smtClean="0">
                <a:latin typeface="+mn-ea"/>
                <a:ea typeface="+mn-ea"/>
              </a:rPr>
              <a:t>Esper</a:t>
            </a:r>
            <a:r>
              <a:rPr lang="zh-CN" altLang="en-US" dirty="0">
                <a:latin typeface="+mn-ea"/>
                <a:ea typeface="+mn-ea"/>
              </a:rPr>
              <a:t>是专门进行复杂事件处理（</a:t>
            </a:r>
            <a:r>
              <a:rPr lang="en-US" altLang="zh-CN" dirty="0">
                <a:latin typeface="+mn-ea"/>
                <a:ea typeface="+mn-ea"/>
              </a:rPr>
              <a:t>CEP</a:t>
            </a:r>
            <a:r>
              <a:rPr lang="zh-CN" altLang="en-US" dirty="0">
                <a:latin typeface="+mn-ea"/>
                <a:ea typeface="+mn-ea"/>
              </a:rPr>
              <a:t>）的流处理平台，</a:t>
            </a:r>
            <a:r>
              <a:rPr lang="en-US" altLang="zh-CN" dirty="0">
                <a:latin typeface="+mn-ea"/>
                <a:ea typeface="+mn-ea"/>
              </a:rPr>
              <a:t>Java</a:t>
            </a:r>
            <a:r>
              <a:rPr lang="zh-CN" altLang="en-US" dirty="0">
                <a:latin typeface="+mn-ea"/>
                <a:ea typeface="+mn-ea"/>
              </a:rPr>
              <a:t>版本为</a:t>
            </a:r>
            <a:r>
              <a:rPr lang="en-US" altLang="zh-CN" dirty="0" err="1">
                <a:latin typeface="+mn-ea"/>
                <a:ea typeface="+mn-ea"/>
              </a:rPr>
              <a:t>Esper</a:t>
            </a:r>
            <a:r>
              <a:rPr lang="zh-CN" altLang="en-US" dirty="0">
                <a:latin typeface="+mn-ea"/>
                <a:ea typeface="+mn-ea"/>
              </a:rPr>
              <a:t>，</a:t>
            </a:r>
            <a:r>
              <a:rPr lang="en-US" altLang="zh-CN" dirty="0" err="1">
                <a:latin typeface="+mn-ea"/>
                <a:ea typeface="+mn-ea"/>
              </a:rPr>
              <a:t>.Net</a:t>
            </a:r>
            <a:r>
              <a:rPr lang="zh-CN" altLang="en-US" dirty="0">
                <a:latin typeface="+mn-ea"/>
                <a:ea typeface="+mn-ea"/>
              </a:rPr>
              <a:t>版本为</a:t>
            </a:r>
            <a:r>
              <a:rPr lang="en-US" altLang="zh-CN" dirty="0" err="1">
                <a:latin typeface="+mn-ea"/>
                <a:ea typeface="+mn-ea"/>
              </a:rPr>
              <a:t>NEsper</a:t>
            </a:r>
            <a:r>
              <a:rPr lang="zh-CN" altLang="en-US" dirty="0">
                <a:latin typeface="+mn-ea"/>
                <a:ea typeface="+mn-ea"/>
              </a:rPr>
              <a:t>。</a:t>
            </a:r>
            <a:r>
              <a:rPr lang="en-US" altLang="zh-CN" dirty="0" err="1">
                <a:latin typeface="+mn-ea"/>
                <a:ea typeface="+mn-ea"/>
              </a:rPr>
              <a:t>Esper</a:t>
            </a:r>
            <a:r>
              <a:rPr lang="en-US" altLang="zh-CN" dirty="0">
                <a:latin typeface="+mn-ea"/>
                <a:ea typeface="+mn-ea"/>
              </a:rPr>
              <a:t> &amp; </a:t>
            </a:r>
            <a:r>
              <a:rPr lang="en-US" altLang="zh-CN" dirty="0" err="1">
                <a:latin typeface="+mn-ea"/>
                <a:ea typeface="+mn-ea"/>
              </a:rPr>
              <a:t>NEsper</a:t>
            </a:r>
            <a:r>
              <a:rPr lang="zh-CN" altLang="en-US" dirty="0">
                <a:latin typeface="+mn-ea"/>
                <a:ea typeface="+mn-ea"/>
              </a:rPr>
              <a:t>可以方便开发者快速开发部署处理大容量消息和事件的应用系统，不论是历史的还是实时的消息。</a:t>
            </a:r>
          </a:p>
          <a:p>
            <a:endParaRPr lang="en-US" altLang="zh-CN" dirty="0">
              <a:latin typeface="+mn-ea"/>
              <a:ea typeface="+mn-ea"/>
            </a:endParaRPr>
          </a:p>
          <a:p>
            <a:r>
              <a:rPr lang="en-US" altLang="zh-CN" dirty="0">
                <a:latin typeface="+mn-ea"/>
                <a:ea typeface="+mn-ea"/>
              </a:rPr>
              <a:t>Kafka</a:t>
            </a:r>
          </a:p>
          <a:p>
            <a:r>
              <a:rPr lang="en-US" altLang="zh-CN" dirty="0" smtClean="0">
                <a:latin typeface="+mn-ea"/>
                <a:ea typeface="+mn-ea"/>
              </a:rPr>
              <a:t>      Kafka</a:t>
            </a:r>
            <a:r>
              <a:rPr lang="zh-CN" altLang="en-US" dirty="0">
                <a:latin typeface="+mn-ea"/>
                <a:ea typeface="+mn-ea"/>
              </a:rPr>
              <a:t>是</a:t>
            </a:r>
            <a:r>
              <a:rPr lang="en-US" altLang="zh-CN" dirty="0" err="1">
                <a:latin typeface="+mn-ea"/>
                <a:ea typeface="+mn-ea"/>
              </a:rPr>
              <a:t>Linkedin</a:t>
            </a:r>
            <a:r>
              <a:rPr lang="zh-CN" altLang="en-US" dirty="0">
                <a:latin typeface="+mn-ea"/>
                <a:ea typeface="+mn-ea"/>
              </a:rPr>
              <a:t>于</a:t>
            </a:r>
            <a:r>
              <a:rPr lang="en-US" altLang="zh-CN" dirty="0">
                <a:latin typeface="+mn-ea"/>
                <a:ea typeface="+mn-ea"/>
              </a:rPr>
              <a:t>2010</a:t>
            </a:r>
            <a:r>
              <a:rPr lang="zh-CN" altLang="en-US" dirty="0">
                <a:latin typeface="+mn-ea"/>
                <a:ea typeface="+mn-ea"/>
              </a:rPr>
              <a:t>年</a:t>
            </a:r>
            <a:r>
              <a:rPr lang="en-US" altLang="zh-CN" dirty="0">
                <a:latin typeface="+mn-ea"/>
                <a:ea typeface="+mn-ea"/>
              </a:rPr>
              <a:t>12</a:t>
            </a:r>
            <a:r>
              <a:rPr lang="zh-CN" altLang="en-US" dirty="0">
                <a:latin typeface="+mn-ea"/>
                <a:ea typeface="+mn-ea"/>
              </a:rPr>
              <a:t>月份开源的高吞吐、基于</a:t>
            </a:r>
            <a:r>
              <a:rPr lang="en-US" altLang="zh-CN" dirty="0">
                <a:latin typeface="+mn-ea"/>
                <a:ea typeface="+mn-ea"/>
              </a:rPr>
              <a:t>Pub-Sub</a:t>
            </a:r>
            <a:r>
              <a:rPr lang="zh-CN" altLang="en-US" dirty="0">
                <a:latin typeface="+mn-ea"/>
                <a:ea typeface="+mn-ea"/>
              </a:rPr>
              <a:t>的分布式消息系统，主要用于处理活跃的流式数据，开发语言为</a:t>
            </a:r>
            <a:r>
              <a:rPr lang="en-US" altLang="zh-CN" dirty="0" err="1">
                <a:latin typeface="+mn-ea"/>
                <a:ea typeface="+mn-ea"/>
              </a:rPr>
              <a:t>Scala</a:t>
            </a:r>
            <a:r>
              <a:rPr lang="zh-CN" altLang="en-US" dirty="0">
                <a:latin typeface="+mn-ea"/>
                <a:ea typeface="+mn-ea"/>
              </a:rPr>
              <a:t>。</a:t>
            </a:r>
          </a:p>
          <a:p>
            <a:endParaRPr lang="zh-CN" altLang="en-US" dirty="0">
              <a:latin typeface="+mn-ea"/>
              <a:ea typeface="+mn-ea"/>
            </a:endParaRPr>
          </a:p>
          <a:p>
            <a:r>
              <a:rPr lang="en-US" altLang="zh-CN" dirty="0">
                <a:latin typeface="+mn-ea"/>
                <a:ea typeface="+mn-ea"/>
              </a:rPr>
              <a:t>Scribe</a:t>
            </a:r>
          </a:p>
          <a:p>
            <a:r>
              <a:rPr lang="en-US" altLang="zh-CN" dirty="0" smtClean="0">
                <a:latin typeface="+mn-ea"/>
                <a:ea typeface="+mn-ea"/>
              </a:rPr>
              <a:t>      Scribe</a:t>
            </a:r>
            <a:r>
              <a:rPr lang="zh-CN" altLang="en-US" dirty="0">
                <a:latin typeface="+mn-ea"/>
                <a:ea typeface="+mn-ea"/>
              </a:rPr>
              <a:t>是</a:t>
            </a:r>
            <a:r>
              <a:rPr lang="en-US" altLang="zh-CN" dirty="0">
                <a:latin typeface="+mn-ea"/>
                <a:ea typeface="+mn-ea"/>
              </a:rPr>
              <a:t>Facebook</a:t>
            </a:r>
            <a:r>
              <a:rPr lang="zh-CN" altLang="en-US" dirty="0">
                <a:latin typeface="+mn-ea"/>
                <a:ea typeface="+mn-ea"/>
              </a:rPr>
              <a:t>开源的日志收集系统，开发语言为</a:t>
            </a:r>
            <a:r>
              <a:rPr lang="en-US" altLang="zh-CN" dirty="0">
                <a:latin typeface="+mn-ea"/>
                <a:ea typeface="+mn-ea"/>
              </a:rPr>
              <a:t>C</a:t>
            </a:r>
            <a:r>
              <a:rPr lang="zh-CN" altLang="en-US" dirty="0">
                <a:latin typeface="+mn-ea"/>
                <a:ea typeface="+mn-ea"/>
              </a:rPr>
              <a:t>，通过</a:t>
            </a:r>
            <a:r>
              <a:rPr lang="en-US" altLang="zh-CN" dirty="0">
                <a:latin typeface="+mn-ea"/>
                <a:ea typeface="+mn-ea"/>
              </a:rPr>
              <a:t>Thrift</a:t>
            </a:r>
            <a:r>
              <a:rPr lang="zh-CN" altLang="en-US" dirty="0">
                <a:latin typeface="+mn-ea"/>
                <a:ea typeface="+mn-ea"/>
              </a:rPr>
              <a:t>可以支持多种常用客户端语言，在</a:t>
            </a:r>
            <a:r>
              <a:rPr lang="en-US" altLang="zh-CN" dirty="0">
                <a:latin typeface="+mn-ea"/>
                <a:ea typeface="+mn-ea"/>
              </a:rPr>
              <a:t>Facebook</a:t>
            </a:r>
            <a:r>
              <a:rPr lang="zh-CN" altLang="en-US" dirty="0">
                <a:latin typeface="+mn-ea"/>
                <a:ea typeface="+mn-ea"/>
              </a:rPr>
              <a:t>内部已经得到大量的应用。它能够从各种日志源上收集日志，存储到一个中央存储系统（可以是</a:t>
            </a:r>
            <a:r>
              <a:rPr lang="en-US" altLang="zh-CN" dirty="0">
                <a:latin typeface="+mn-ea"/>
                <a:ea typeface="+mn-ea"/>
              </a:rPr>
              <a:t>NFS</a:t>
            </a:r>
            <a:r>
              <a:rPr lang="zh-CN" altLang="en-US" dirty="0">
                <a:latin typeface="+mn-ea"/>
                <a:ea typeface="+mn-ea"/>
              </a:rPr>
              <a:t>，分布式文件系统等）上，以便于进行集中统计分析处理。它为日志的“分布式收集，统一处理”提供了一个可扩展的，高容错的方案。</a:t>
            </a:r>
            <a:r>
              <a:rPr lang="en-US" altLang="zh-CN" dirty="0">
                <a:latin typeface="+mn-ea"/>
                <a:ea typeface="+mn-ea"/>
              </a:rPr>
              <a:t>Scribe</a:t>
            </a:r>
            <a:r>
              <a:rPr lang="zh-CN" altLang="en-US" dirty="0">
                <a:latin typeface="+mn-ea"/>
                <a:ea typeface="+mn-ea"/>
              </a:rPr>
              <a:t>通常与</a:t>
            </a:r>
            <a:r>
              <a:rPr lang="en-US" altLang="zh-CN" dirty="0" err="1">
                <a:latin typeface="+mn-ea"/>
                <a:ea typeface="+mn-ea"/>
              </a:rPr>
              <a:t>Hadoop</a:t>
            </a:r>
            <a:r>
              <a:rPr lang="zh-CN" altLang="en-US" dirty="0">
                <a:latin typeface="+mn-ea"/>
                <a:ea typeface="+mn-ea"/>
              </a:rPr>
              <a:t>结合使用，</a:t>
            </a:r>
            <a:r>
              <a:rPr lang="en-US" altLang="zh-CN" dirty="0">
                <a:latin typeface="+mn-ea"/>
                <a:ea typeface="+mn-ea"/>
              </a:rPr>
              <a:t>Scribe</a:t>
            </a:r>
            <a:r>
              <a:rPr lang="zh-CN" altLang="en-US" dirty="0">
                <a:latin typeface="+mn-ea"/>
                <a:ea typeface="+mn-ea"/>
              </a:rPr>
              <a:t>用于向</a:t>
            </a:r>
            <a:r>
              <a:rPr lang="en-US" altLang="zh-CN" dirty="0">
                <a:latin typeface="+mn-ea"/>
                <a:ea typeface="+mn-ea"/>
              </a:rPr>
              <a:t>HDFS</a:t>
            </a:r>
            <a:r>
              <a:rPr lang="zh-CN" altLang="en-US" dirty="0">
                <a:latin typeface="+mn-ea"/>
                <a:ea typeface="+mn-ea"/>
              </a:rPr>
              <a:t>中</a:t>
            </a:r>
            <a:r>
              <a:rPr lang="en-US" altLang="zh-CN" dirty="0">
                <a:latin typeface="+mn-ea"/>
                <a:ea typeface="+mn-ea"/>
              </a:rPr>
              <a:t>push</a:t>
            </a:r>
            <a:r>
              <a:rPr lang="zh-CN" altLang="en-US" dirty="0">
                <a:latin typeface="+mn-ea"/>
                <a:ea typeface="+mn-ea"/>
              </a:rPr>
              <a:t>日志，而</a:t>
            </a:r>
            <a:r>
              <a:rPr lang="en-US" altLang="zh-CN" dirty="0" err="1">
                <a:latin typeface="+mn-ea"/>
                <a:ea typeface="+mn-ea"/>
              </a:rPr>
              <a:t>Hadoop</a:t>
            </a:r>
            <a:r>
              <a:rPr lang="zh-CN" altLang="en-US" dirty="0">
                <a:latin typeface="+mn-ea"/>
                <a:ea typeface="+mn-ea"/>
              </a:rPr>
              <a:t>通过</a:t>
            </a:r>
            <a:r>
              <a:rPr lang="en-US" altLang="zh-CN" dirty="0" err="1">
                <a:latin typeface="+mn-ea"/>
                <a:ea typeface="+mn-ea"/>
              </a:rPr>
              <a:t>MapReduce</a:t>
            </a:r>
            <a:r>
              <a:rPr lang="zh-CN" altLang="en-US" dirty="0">
                <a:latin typeface="+mn-ea"/>
                <a:ea typeface="+mn-ea"/>
              </a:rPr>
              <a:t>作业进行定期处理。</a:t>
            </a:r>
          </a:p>
          <a:p>
            <a:endParaRPr lang="zh-CN" altLang="en-US" dirty="0">
              <a:latin typeface="+mn-ea"/>
              <a:ea typeface="+mn-ea"/>
            </a:endParaRPr>
          </a:p>
          <a:p>
            <a:r>
              <a:rPr lang="en-US" altLang="zh-CN" dirty="0">
                <a:latin typeface="+mn-ea"/>
                <a:ea typeface="+mn-ea"/>
              </a:rPr>
              <a:t>Flume</a:t>
            </a:r>
          </a:p>
          <a:p>
            <a:r>
              <a:rPr lang="en-US" altLang="zh-CN" dirty="0" smtClean="0">
                <a:latin typeface="+mn-ea"/>
                <a:ea typeface="+mn-ea"/>
              </a:rPr>
              <a:t>      Flume</a:t>
            </a:r>
            <a:r>
              <a:rPr lang="zh-CN" altLang="en-US" dirty="0">
                <a:latin typeface="+mn-ea"/>
                <a:ea typeface="+mn-ea"/>
              </a:rPr>
              <a:t>是</a:t>
            </a:r>
            <a:r>
              <a:rPr lang="en-US" altLang="zh-CN" dirty="0" err="1">
                <a:latin typeface="+mn-ea"/>
                <a:ea typeface="+mn-ea"/>
              </a:rPr>
              <a:t>Cloudera</a:t>
            </a:r>
            <a:r>
              <a:rPr lang="zh-CN" altLang="en-US" dirty="0">
                <a:latin typeface="+mn-ea"/>
                <a:ea typeface="+mn-ea"/>
              </a:rPr>
              <a:t>提供的一个分布式、可靠的、高可用的日志收集系统，用于收集、聚合以及移动大量日志数据，开发语言为</a:t>
            </a:r>
            <a:r>
              <a:rPr lang="en-US" altLang="zh-CN" dirty="0">
                <a:latin typeface="+mn-ea"/>
                <a:ea typeface="+mn-ea"/>
              </a:rPr>
              <a:t>Java</a:t>
            </a:r>
            <a:r>
              <a:rPr lang="zh-CN" altLang="en-US" dirty="0">
                <a:latin typeface="+mn-ea"/>
                <a:ea typeface="+mn-ea"/>
              </a:rPr>
              <a:t>。</a:t>
            </a:r>
            <a:r>
              <a:rPr lang="en-US" altLang="zh-CN" dirty="0">
                <a:latin typeface="+mn-ea"/>
                <a:ea typeface="+mn-ea"/>
              </a:rPr>
              <a:t>Flume</a:t>
            </a:r>
            <a:r>
              <a:rPr lang="zh-CN" altLang="en-US" dirty="0">
                <a:latin typeface="+mn-ea"/>
                <a:ea typeface="+mn-ea"/>
              </a:rPr>
              <a:t>支持在日志系统中定制各类数据发送方，用于收集数据；同时，</a:t>
            </a:r>
            <a:r>
              <a:rPr lang="en-US" altLang="zh-CN" dirty="0">
                <a:latin typeface="+mn-ea"/>
                <a:ea typeface="+mn-ea"/>
              </a:rPr>
              <a:t>Flume</a:t>
            </a:r>
            <a:r>
              <a:rPr lang="zh-CN" altLang="en-US" dirty="0">
                <a:latin typeface="+mn-ea"/>
                <a:ea typeface="+mn-ea"/>
              </a:rPr>
              <a:t>提供对数据进行简单处理，并写到各种数据接收方（可定制）的能力。</a:t>
            </a:r>
          </a:p>
          <a:p>
            <a:endParaRPr lang="zh-CN" altLang="en-US" dirty="0">
              <a:latin typeface="+mn-ea"/>
              <a:ea typeface="+mn-ea"/>
            </a:endParaRPr>
          </a:p>
        </p:txBody>
      </p:sp>
    </p:spTree>
    <p:extLst>
      <p:ext uri="{BB962C8B-B14F-4D97-AF65-F5344CB8AC3E}">
        <p14:creationId xmlns:p14="http://schemas.microsoft.com/office/powerpoint/2010/main" val="32953479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en-US" altLang="zh-CN" dirty="0" err="1"/>
              <a:t>SequenceFile</a:t>
            </a:r>
            <a:endParaRPr lang="zh-CN" altLang="en-US" dirty="0" smtClean="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08" y="762070"/>
            <a:ext cx="6486449" cy="587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584" y="838268"/>
            <a:ext cx="366712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en-US" altLang="zh-CN" dirty="0" err="1" smtClean="0"/>
              <a:t>MapFile</a:t>
            </a:r>
            <a:r>
              <a:rPr lang="en-US" altLang="zh-CN" b="1" dirty="0"/>
              <a:t/>
            </a:r>
            <a:br>
              <a:rPr lang="en-US" altLang="zh-CN" b="1" dirty="0"/>
            </a:br>
            <a:endParaRPr lang="zh-CN" altLang="en-US" dirty="0" smtClean="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88" y="743024"/>
            <a:ext cx="5486256" cy="594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680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en-US" altLang="zh-CN" dirty="0" err="1"/>
              <a:t>MapFile</a:t>
            </a:r>
            <a:r>
              <a:rPr lang="en-US" altLang="zh-CN" b="1" dirty="0"/>
              <a:t/>
            </a:r>
            <a:br>
              <a:rPr lang="en-US" altLang="zh-CN" b="1" dirty="0"/>
            </a:br>
            <a:endParaRPr lang="zh-CN" altLang="en-US" dirty="0" smtClean="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747968"/>
            <a:ext cx="5285857" cy="5943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198" y="793097"/>
            <a:ext cx="4419484" cy="301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6807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a:t>常用配置文件</a:t>
            </a:r>
            <a:r>
              <a:rPr lang="en-US" altLang="zh-CN" b="1" dirty="0"/>
              <a:t/>
            </a:r>
            <a:br>
              <a:rPr lang="en-US" altLang="zh-CN" b="1" dirty="0"/>
            </a:br>
            <a:endParaRPr lang="zh-CN" altLang="en-US" dirty="0" smtClean="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10" y="762070"/>
            <a:ext cx="53625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91" y="4133828"/>
            <a:ext cx="52673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748600" y="2577322"/>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68" name="组合 10"/>
          <p:cNvGrpSpPr>
            <a:grpSpLocks/>
          </p:cNvGrpSpPr>
          <p:nvPr/>
        </p:nvGrpSpPr>
        <p:grpSpPr bwMode="auto">
          <a:xfrm>
            <a:off x="1295400" y="1524000"/>
            <a:ext cx="7086600" cy="660400"/>
            <a:chOff x="1295400" y="1295400"/>
            <a:chExt cx="7086500" cy="660400"/>
          </a:xfrm>
        </p:grpSpPr>
        <p:sp>
          <p:nvSpPr>
            <p:cNvPr id="2" name="圆角矩形 1"/>
            <p:cNvSpPr/>
            <p:nvPr/>
          </p:nvSpPr>
          <p:spPr bwMode="auto">
            <a:xfrm>
              <a:off x="1295400" y="131921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28" y="129540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Hadoop</a:t>
              </a:r>
              <a:endParaRPr lang="en-US" altLang="zh-CN" sz="1200" dirty="0" smtClean="0">
                <a:solidFill>
                  <a:srgbClr val="E60012"/>
                </a:solidFill>
                <a:latin typeface="微软雅黑" pitchFamily="34" charset="-122"/>
              </a:endParaRPr>
            </a:p>
            <a:p>
              <a:pPr marL="92075" defTabSz="800100">
                <a:lnSpc>
                  <a:spcPct val="150000"/>
                </a:lnSpc>
                <a:spcAft>
                  <a:spcPct val="35000"/>
                </a:spcAft>
                <a:defRPr/>
              </a:pPr>
              <a:r>
                <a:rPr lang="en-US" altLang="zh-CN" sz="1000" dirty="0" err="1" smtClean="0">
                  <a:solidFill>
                    <a:schemeClr val="tx1">
                      <a:lumMod val="75000"/>
                      <a:lumOff val="25000"/>
                    </a:schemeClr>
                  </a:solidFill>
                  <a:latin typeface="微软雅黑" pitchFamily="34" charset="-122"/>
                </a:rPr>
                <a:t>Hadoop</a:t>
              </a:r>
              <a:r>
                <a:rPr lang="zh-CN" altLang="en-US" sz="1000" dirty="0" smtClean="0">
                  <a:solidFill>
                    <a:schemeClr val="tx1">
                      <a:lumMod val="75000"/>
                      <a:lumOff val="25000"/>
                    </a:schemeClr>
                  </a:solidFill>
                  <a:latin typeface="微软雅黑" pitchFamily="34" charset="-122"/>
                </a:rPr>
                <a:t>、版本、流处理、</a:t>
              </a:r>
              <a:r>
                <a:rPr lang="en-US" altLang="zh-CN" sz="1000" dirty="0" smtClean="0">
                  <a:solidFill>
                    <a:schemeClr val="tx1">
                      <a:lumMod val="75000"/>
                      <a:lumOff val="25000"/>
                    </a:schemeClr>
                  </a:solidFill>
                  <a:latin typeface="微软雅黑" pitchFamily="34" charset="-122"/>
                </a:rPr>
                <a:t>HDFS</a:t>
              </a:r>
              <a:r>
                <a:rPr lang="zh-CN" altLang="en-US" sz="1000" dirty="0" smtClean="0">
                  <a:solidFill>
                    <a:schemeClr val="tx1">
                      <a:lumMod val="75000"/>
                      <a:lumOff val="25000"/>
                    </a:schemeClr>
                  </a:solidFill>
                  <a:latin typeface="微软雅黑" pitchFamily="34" charset="-122"/>
                </a:rPr>
                <a:t>、</a:t>
              </a:r>
              <a:r>
                <a:rPr lang="en-US" altLang="zh-CN" sz="1000" dirty="0" err="1" smtClean="0">
                  <a:solidFill>
                    <a:schemeClr val="tx1">
                      <a:lumMod val="75000"/>
                      <a:lumOff val="25000"/>
                    </a:schemeClr>
                  </a:solidFill>
                  <a:latin typeface="微软雅黑" pitchFamily="34" charset="-122"/>
                </a:rPr>
                <a:t>MapReduce</a:t>
              </a:r>
              <a:r>
                <a:rPr lang="zh-CN" altLang="en-US" sz="1000" dirty="0" smtClean="0">
                  <a:solidFill>
                    <a:schemeClr val="tx1">
                      <a:lumMod val="75000"/>
                      <a:lumOff val="25000"/>
                    </a:schemeClr>
                  </a:solidFill>
                  <a:latin typeface="微软雅黑" pitchFamily="34" charset="-122"/>
                </a:rPr>
                <a:t>、文件结构、压缩存档、</a:t>
              </a:r>
              <a:r>
                <a:rPr lang="en-US" altLang="zh-CN" sz="1000" dirty="0" smtClean="0">
                  <a:solidFill>
                    <a:schemeClr val="tx1">
                      <a:lumMod val="75000"/>
                      <a:lumOff val="25000"/>
                    </a:schemeClr>
                  </a:solidFill>
                  <a:latin typeface="微软雅黑" pitchFamily="34" charset="-122"/>
                </a:rPr>
                <a:t>API</a:t>
              </a:r>
              <a:endParaRPr lang="zh-CN" altLang="en-US" sz="1000" dirty="0">
                <a:solidFill>
                  <a:schemeClr val="tx1">
                    <a:lumMod val="75000"/>
                    <a:lumOff val="25000"/>
                  </a:schemeClr>
                </a:solidFill>
                <a:latin typeface="微软雅黑" pitchFamily="34" charset="-122"/>
              </a:endParaRPr>
            </a:p>
          </p:txBody>
        </p:sp>
        <p:sp>
          <p:nvSpPr>
            <p:cNvPr id="18" name="TextBox 17"/>
            <p:cNvSpPr txBox="1"/>
            <p:nvPr/>
          </p:nvSpPr>
          <p:spPr bwMode="auto">
            <a:xfrm>
              <a:off x="1409698" y="136366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69" name="组合 8"/>
          <p:cNvGrpSpPr>
            <a:grpSpLocks/>
          </p:cNvGrpSpPr>
          <p:nvPr/>
        </p:nvGrpSpPr>
        <p:grpSpPr bwMode="auto">
          <a:xfrm>
            <a:off x="1295400" y="2343150"/>
            <a:ext cx="7086600" cy="660400"/>
            <a:chOff x="1295400" y="2239963"/>
            <a:chExt cx="6942104" cy="660400"/>
          </a:xfrm>
        </p:grpSpPr>
        <p:sp>
          <p:nvSpPr>
            <p:cNvPr id="21" name="圆角矩形 20"/>
            <p:cNvSpPr/>
            <p:nvPr/>
          </p:nvSpPr>
          <p:spPr bwMode="auto">
            <a:xfrm>
              <a:off x="1295400" y="2263776"/>
              <a:ext cx="612722"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429" y="2239963"/>
              <a:ext cx="6236075"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Hive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工作流程、</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、模块组件、架构组件、</a:t>
              </a:r>
              <a:r>
                <a:rPr lang="en-US" altLang="zh-CN" sz="1000" dirty="0" smtClean="0">
                  <a:solidFill>
                    <a:schemeClr val="tx1">
                      <a:lumMod val="75000"/>
                      <a:lumOff val="25000"/>
                    </a:schemeClr>
                  </a:solidFill>
                  <a:latin typeface="微软雅黑" pitchFamily="34" charset="-122"/>
                </a:rPr>
                <a:t>HQL</a:t>
              </a:r>
              <a:r>
                <a:rPr lang="zh-CN" altLang="en-US" sz="1000" dirty="0" smtClean="0">
                  <a:solidFill>
                    <a:schemeClr val="tx1">
                      <a:lumMod val="75000"/>
                      <a:lumOff val="25000"/>
                    </a:schemeClr>
                  </a:solidFill>
                  <a:latin typeface="微软雅黑" pitchFamily="34" charset="-122"/>
                </a:rPr>
                <a:t>、元数据管理、</a:t>
              </a:r>
              <a:r>
                <a:rPr lang="en-US" altLang="zh-CN" sz="1000" dirty="0" smtClean="0">
                  <a:solidFill>
                    <a:schemeClr val="tx1">
                      <a:lumMod val="75000"/>
                      <a:lumOff val="25000"/>
                    </a:schemeClr>
                  </a:solidFill>
                  <a:latin typeface="微软雅黑" pitchFamily="34" charset="-122"/>
                </a:rPr>
                <a:t>CLI</a:t>
              </a:r>
              <a:endParaRPr lang="zh-CN" altLang="en-US" sz="1000" dirty="0">
                <a:solidFill>
                  <a:schemeClr val="tx1">
                    <a:lumMod val="75000"/>
                    <a:lumOff val="25000"/>
                  </a:schemeClr>
                </a:solidFill>
                <a:latin typeface="微软雅黑" pitchFamily="34" charset="-122"/>
              </a:endParaRPr>
            </a:p>
          </p:txBody>
        </p:sp>
        <p:sp>
          <p:nvSpPr>
            <p:cNvPr id="23" name="TextBox 22"/>
            <p:cNvSpPr txBox="1"/>
            <p:nvPr/>
          </p:nvSpPr>
          <p:spPr bwMode="auto">
            <a:xfrm>
              <a:off x="1408925" y="2308226"/>
              <a:ext cx="38567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0" name="组合 7"/>
          <p:cNvGrpSpPr>
            <a:grpSpLocks/>
          </p:cNvGrpSpPr>
          <p:nvPr/>
        </p:nvGrpSpPr>
        <p:grpSpPr bwMode="auto">
          <a:xfrm>
            <a:off x="1295400" y="3162300"/>
            <a:ext cx="7086600" cy="660400"/>
            <a:chOff x="1295400" y="3184525"/>
            <a:chExt cx="7086500" cy="660400"/>
          </a:xfrm>
        </p:grpSpPr>
        <p:sp>
          <p:nvSpPr>
            <p:cNvPr id="22" name="圆角矩形 21"/>
            <p:cNvSpPr/>
            <p:nvPr/>
          </p:nvSpPr>
          <p:spPr bwMode="auto">
            <a:xfrm>
              <a:off x="1295400" y="3208338"/>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28" y="3184525"/>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Hbase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模块组件、</a:t>
              </a:r>
              <a:r>
                <a:rPr lang="en-US" altLang="zh-CN" sz="1000" dirty="0" smtClean="0">
                  <a:solidFill>
                    <a:schemeClr val="tx1">
                      <a:lumMod val="75000"/>
                      <a:lumOff val="25000"/>
                    </a:schemeClr>
                  </a:solidFill>
                  <a:latin typeface="微软雅黑" pitchFamily="34" charset="-122"/>
                </a:rPr>
                <a:t>DML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DDL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Client API</a:t>
              </a:r>
              <a:r>
                <a:rPr lang="zh-CN" altLang="en-US" sz="1000" dirty="0" smtClean="0">
                  <a:solidFill>
                    <a:schemeClr val="tx1">
                      <a:lumMod val="75000"/>
                      <a:lumOff val="25000"/>
                    </a:schemeClr>
                  </a:solidFill>
                  <a:latin typeface="微软雅黑" pitchFamily="34" charset="-122"/>
                </a:rPr>
                <a:t>、存储方式、性能优化</a:t>
              </a:r>
              <a:endParaRPr lang="zh-CN" altLang="en-US" sz="1000" dirty="0">
                <a:solidFill>
                  <a:schemeClr val="tx1">
                    <a:lumMod val="75000"/>
                    <a:lumOff val="25000"/>
                  </a:schemeClr>
                </a:solidFill>
                <a:latin typeface="微软雅黑" pitchFamily="34" charset="-122"/>
              </a:endParaRPr>
            </a:p>
          </p:txBody>
        </p:sp>
        <p:sp>
          <p:nvSpPr>
            <p:cNvPr id="28" name="TextBox 27"/>
            <p:cNvSpPr txBox="1"/>
            <p:nvPr/>
          </p:nvSpPr>
          <p:spPr bwMode="auto">
            <a:xfrm>
              <a:off x="1409698" y="3252788"/>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1" name="组合 6"/>
          <p:cNvGrpSpPr>
            <a:grpSpLocks/>
          </p:cNvGrpSpPr>
          <p:nvPr/>
        </p:nvGrpSpPr>
        <p:grpSpPr bwMode="auto">
          <a:xfrm>
            <a:off x="1295400" y="3981450"/>
            <a:ext cx="7086600" cy="660400"/>
            <a:chOff x="1295400" y="4129088"/>
            <a:chExt cx="7086500" cy="660400"/>
          </a:xfrm>
        </p:grpSpPr>
        <p:sp>
          <p:nvSpPr>
            <p:cNvPr id="26" name="圆角矩形 25"/>
            <p:cNvSpPr/>
            <p:nvPr/>
          </p:nvSpPr>
          <p:spPr bwMode="auto">
            <a:xfrm>
              <a:off x="1295400" y="4152901"/>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28" y="4129088"/>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Zookeeper</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处理机制、</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Zookeeper Shell</a:t>
              </a:r>
              <a:r>
                <a:rPr lang="zh-CN" altLang="en-US" sz="1000" dirty="0" smtClean="0">
                  <a:solidFill>
                    <a:schemeClr val="tx1">
                      <a:lumMod val="75000"/>
                      <a:lumOff val="25000"/>
                    </a:schemeClr>
                  </a:solidFill>
                  <a:latin typeface="微软雅黑" pitchFamily="34" charset="-122"/>
                </a:rPr>
                <a:t>、功能模块</a:t>
              </a:r>
              <a:endParaRPr lang="en-US" altLang="zh-CN" sz="1000" dirty="0">
                <a:solidFill>
                  <a:schemeClr val="tx1">
                    <a:lumMod val="75000"/>
                    <a:lumOff val="25000"/>
                  </a:schemeClr>
                </a:solidFill>
                <a:latin typeface="微软雅黑" pitchFamily="34" charset="-122"/>
              </a:endParaRPr>
            </a:p>
          </p:txBody>
        </p:sp>
        <p:sp>
          <p:nvSpPr>
            <p:cNvPr id="36" name="TextBox 35"/>
            <p:cNvSpPr txBox="1"/>
            <p:nvPr/>
          </p:nvSpPr>
          <p:spPr bwMode="auto">
            <a:xfrm>
              <a:off x="1409698" y="4197351"/>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2" name="组合 4"/>
          <p:cNvGrpSpPr>
            <a:grpSpLocks/>
          </p:cNvGrpSpPr>
          <p:nvPr/>
        </p:nvGrpSpPr>
        <p:grpSpPr bwMode="auto">
          <a:xfrm>
            <a:off x="1295400" y="4800600"/>
            <a:ext cx="7086600" cy="660400"/>
            <a:chOff x="1295400" y="5073650"/>
            <a:chExt cx="7086500" cy="660400"/>
          </a:xfrm>
        </p:grpSpPr>
        <p:sp>
          <p:nvSpPr>
            <p:cNvPr id="27" name="圆角矩形 26"/>
            <p:cNvSpPr/>
            <p:nvPr/>
          </p:nvSpPr>
          <p:spPr bwMode="auto">
            <a:xfrm>
              <a:off x="1295400" y="509746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28" y="507365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Apache Pig</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设计原理、</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、关键字、综合案例、典型函数</a:t>
              </a:r>
              <a:endParaRPr lang="zh-CN" altLang="en-US" sz="1000" dirty="0">
                <a:solidFill>
                  <a:schemeClr val="tx1">
                    <a:lumMod val="75000"/>
                    <a:lumOff val="25000"/>
                  </a:schemeClr>
                </a:solidFill>
                <a:latin typeface="微软雅黑" pitchFamily="34" charset="-122"/>
              </a:endParaRPr>
            </a:p>
          </p:txBody>
        </p:sp>
        <p:sp>
          <p:nvSpPr>
            <p:cNvPr id="41" name="TextBox 40"/>
            <p:cNvSpPr txBox="1"/>
            <p:nvPr/>
          </p:nvSpPr>
          <p:spPr bwMode="auto">
            <a:xfrm>
              <a:off x="1409698" y="514191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4663672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Apache Hive</a:t>
            </a:r>
            <a:r>
              <a:rPr lang="en-US" altLang="zh-CN" b="1" dirty="0"/>
              <a:t/>
            </a:r>
            <a:br>
              <a:rPr lang="en-US" altLang="zh-CN" b="1" dirty="0"/>
            </a:br>
            <a:endParaRPr lang="zh-CN" altLang="en-US" dirty="0" smtClean="0"/>
          </a:p>
        </p:txBody>
      </p:sp>
      <p:sp>
        <p:nvSpPr>
          <p:cNvPr id="2" name="TextBox 1"/>
          <p:cNvSpPr txBox="1"/>
          <p:nvPr/>
        </p:nvSpPr>
        <p:spPr>
          <a:xfrm>
            <a:off x="200229" y="1066862"/>
            <a:ext cx="3352712" cy="4662815"/>
          </a:xfrm>
          <a:prstGeom prst="rect">
            <a:avLst/>
          </a:prstGeom>
          <a:noFill/>
        </p:spPr>
        <p:txBody>
          <a:bodyPr wrap="square" rtlCol="0">
            <a:spAutoFit/>
          </a:bodyPr>
          <a:lstStyle/>
          <a:p>
            <a:pPr>
              <a:lnSpc>
                <a:spcPct val="150000"/>
              </a:lnSpc>
            </a:pPr>
            <a:r>
              <a:rPr lang="en-US" altLang="zh-CN" dirty="0">
                <a:latin typeface="+mn-ea"/>
                <a:ea typeface="+mn-ea"/>
              </a:rPr>
              <a:t>Hive</a:t>
            </a:r>
            <a:r>
              <a:rPr lang="zh-CN" altLang="en-US" dirty="0">
                <a:latin typeface="+mn-ea"/>
                <a:ea typeface="+mn-ea"/>
              </a:rPr>
              <a:t>是建立在</a:t>
            </a:r>
            <a:r>
              <a:rPr lang="en-US" altLang="zh-CN" dirty="0" err="1">
                <a:latin typeface="+mn-ea"/>
                <a:ea typeface="+mn-ea"/>
              </a:rPr>
              <a:t>MapReduce</a:t>
            </a:r>
            <a:r>
              <a:rPr lang="zh-CN" altLang="en-US" dirty="0">
                <a:latin typeface="+mn-ea"/>
                <a:ea typeface="+mn-ea"/>
              </a:rPr>
              <a:t>框架之上的，包括：</a:t>
            </a:r>
            <a:endParaRPr lang="en-US" altLang="zh-CN" dirty="0">
              <a:latin typeface="+mn-ea"/>
              <a:ea typeface="+mn-ea"/>
            </a:endParaRPr>
          </a:p>
          <a:p>
            <a:pPr>
              <a:lnSpc>
                <a:spcPct val="150000"/>
              </a:lnSpc>
            </a:pPr>
            <a:r>
              <a:rPr lang="zh-CN" altLang="en-US" dirty="0" smtClean="0">
                <a:latin typeface="+mn-ea"/>
                <a:ea typeface="+mn-ea"/>
              </a:rPr>
              <a:t>      元数据</a:t>
            </a:r>
            <a:r>
              <a:rPr lang="zh-CN" altLang="en-US" dirty="0">
                <a:latin typeface="+mn-ea"/>
                <a:ea typeface="+mn-ea"/>
              </a:rPr>
              <a:t>存储</a:t>
            </a:r>
            <a:r>
              <a:rPr lang="en-US" altLang="zh-CN" dirty="0">
                <a:latin typeface="+mn-ea"/>
                <a:ea typeface="+mn-ea"/>
              </a:rPr>
              <a:t>(</a:t>
            </a:r>
            <a:r>
              <a:rPr lang="en-US" altLang="zh-CN" dirty="0" err="1">
                <a:latin typeface="+mn-ea"/>
                <a:ea typeface="+mn-ea"/>
              </a:rPr>
              <a:t>Metastore</a:t>
            </a:r>
            <a:r>
              <a:rPr lang="en-US" altLang="zh-CN" dirty="0">
                <a:latin typeface="+mn-ea"/>
                <a:ea typeface="+mn-ea"/>
              </a:rPr>
              <a:t>)</a:t>
            </a:r>
          </a:p>
          <a:p>
            <a:pPr>
              <a:lnSpc>
                <a:spcPct val="150000"/>
              </a:lnSpc>
            </a:pPr>
            <a:r>
              <a:rPr lang="zh-CN" altLang="en-US" dirty="0" smtClean="0">
                <a:latin typeface="+mn-ea"/>
                <a:ea typeface="+mn-ea"/>
              </a:rPr>
              <a:t>      驱动</a:t>
            </a:r>
            <a:r>
              <a:rPr lang="en-US" altLang="zh-CN" dirty="0">
                <a:latin typeface="+mn-ea"/>
                <a:ea typeface="+mn-ea"/>
              </a:rPr>
              <a:t>(Driver)</a:t>
            </a:r>
          </a:p>
          <a:p>
            <a:pPr>
              <a:lnSpc>
                <a:spcPct val="150000"/>
              </a:lnSpc>
            </a:pPr>
            <a:r>
              <a:rPr lang="zh-CN" altLang="en-US" dirty="0" smtClean="0">
                <a:latin typeface="+mn-ea"/>
                <a:ea typeface="+mn-ea"/>
              </a:rPr>
              <a:t>      查询</a:t>
            </a:r>
            <a:r>
              <a:rPr lang="zh-CN" altLang="en-US" dirty="0">
                <a:latin typeface="+mn-ea"/>
                <a:ea typeface="+mn-ea"/>
              </a:rPr>
              <a:t>编译器</a:t>
            </a:r>
            <a:r>
              <a:rPr lang="en-US" altLang="zh-CN" dirty="0">
                <a:latin typeface="+mn-ea"/>
                <a:ea typeface="+mn-ea"/>
              </a:rPr>
              <a:t>(Query Compiler)</a:t>
            </a:r>
          </a:p>
          <a:p>
            <a:pPr>
              <a:lnSpc>
                <a:spcPct val="150000"/>
              </a:lnSpc>
            </a:pPr>
            <a:r>
              <a:rPr lang="zh-CN" altLang="en-US" dirty="0" smtClean="0">
                <a:latin typeface="+mn-ea"/>
                <a:ea typeface="+mn-ea"/>
              </a:rPr>
              <a:t>      执行</a:t>
            </a:r>
            <a:r>
              <a:rPr lang="zh-CN" altLang="en-US" dirty="0">
                <a:latin typeface="+mn-ea"/>
                <a:ea typeface="+mn-ea"/>
              </a:rPr>
              <a:t>引擎</a:t>
            </a:r>
            <a:r>
              <a:rPr lang="en-US" altLang="zh-CN" dirty="0">
                <a:latin typeface="+mn-ea"/>
                <a:ea typeface="+mn-ea"/>
              </a:rPr>
              <a:t>(Execution Engine)</a:t>
            </a:r>
          </a:p>
          <a:p>
            <a:pPr>
              <a:lnSpc>
                <a:spcPct val="150000"/>
              </a:lnSpc>
            </a:pPr>
            <a:r>
              <a:rPr lang="zh-CN" altLang="en-US" dirty="0" smtClean="0">
                <a:latin typeface="+mn-ea"/>
                <a:ea typeface="+mn-ea"/>
              </a:rPr>
              <a:t>      服务器</a:t>
            </a:r>
            <a:r>
              <a:rPr lang="en-US" altLang="zh-CN" dirty="0">
                <a:latin typeface="+mn-ea"/>
                <a:ea typeface="+mn-ea"/>
              </a:rPr>
              <a:t>(</a:t>
            </a:r>
            <a:r>
              <a:rPr lang="en-US" altLang="zh-CN" dirty="0" err="1">
                <a:latin typeface="+mn-ea"/>
                <a:ea typeface="+mn-ea"/>
              </a:rPr>
              <a:t>HiveServer</a:t>
            </a:r>
            <a:r>
              <a:rPr lang="en-US" altLang="zh-CN" dirty="0">
                <a:latin typeface="+mn-ea"/>
                <a:ea typeface="+mn-ea"/>
              </a:rPr>
              <a:t>)</a:t>
            </a:r>
          </a:p>
          <a:p>
            <a:pPr>
              <a:lnSpc>
                <a:spcPct val="150000"/>
              </a:lnSpc>
            </a:pPr>
            <a:r>
              <a:rPr lang="zh-CN" altLang="en-US" dirty="0" smtClean="0">
                <a:latin typeface="+mn-ea"/>
                <a:ea typeface="+mn-ea"/>
              </a:rPr>
              <a:t>      客户端</a:t>
            </a:r>
            <a:r>
              <a:rPr lang="zh-CN" altLang="en-US" dirty="0">
                <a:latin typeface="+mn-ea"/>
                <a:ea typeface="+mn-ea"/>
              </a:rPr>
              <a:t>组件</a:t>
            </a:r>
            <a:endParaRPr lang="en-US" altLang="zh-CN" dirty="0">
              <a:latin typeface="+mn-ea"/>
              <a:ea typeface="+mn-ea"/>
            </a:endParaRPr>
          </a:p>
          <a:p>
            <a:pPr>
              <a:lnSpc>
                <a:spcPct val="150000"/>
              </a:lnSpc>
            </a:pPr>
            <a:r>
              <a:rPr lang="zh-CN" altLang="en-US" dirty="0" smtClean="0">
                <a:latin typeface="+mn-ea"/>
                <a:ea typeface="+mn-ea"/>
              </a:rPr>
              <a:t>      可</a:t>
            </a:r>
            <a:r>
              <a:rPr lang="zh-CN" altLang="en-US" dirty="0">
                <a:latin typeface="+mn-ea"/>
                <a:ea typeface="+mn-ea"/>
              </a:rPr>
              <a:t>扩展接口部分。</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22" y="757548"/>
            <a:ext cx="5181465" cy="571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a:t>
            </a:r>
            <a:r>
              <a:rPr lang="zh-CN" altLang="en-US" dirty="0" smtClean="0"/>
              <a:t>与 </a:t>
            </a:r>
            <a:r>
              <a:rPr lang="en-US" altLang="zh-CN" dirty="0" err="1" smtClean="0"/>
              <a:t>Hadoop</a:t>
            </a:r>
            <a:r>
              <a:rPr lang="zh-CN" altLang="en-US" dirty="0"/>
              <a:t> </a:t>
            </a:r>
            <a:r>
              <a:rPr lang="zh-CN" altLang="en-US" dirty="0" smtClean="0"/>
              <a:t>工作机制</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0100"/>
            <a:ext cx="9144000" cy="492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99484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a:t>
            </a:r>
            <a:r>
              <a:rPr lang="zh-CN" altLang="en-US" dirty="0" smtClean="0"/>
              <a:t>存储</a:t>
            </a:r>
            <a:r>
              <a:rPr lang="zh-CN" altLang="en-US" dirty="0"/>
              <a:t>类型</a:t>
            </a:r>
            <a:endParaRPr lang="zh-CN" altLang="en-US" dirty="0" smtClean="0"/>
          </a:p>
        </p:txBody>
      </p:sp>
      <p:sp>
        <p:nvSpPr>
          <p:cNvPr id="2" name="TextBox 1"/>
          <p:cNvSpPr txBox="1"/>
          <p:nvPr/>
        </p:nvSpPr>
        <p:spPr>
          <a:xfrm>
            <a:off x="100018" y="762070"/>
            <a:ext cx="8967664" cy="5913222"/>
          </a:xfrm>
          <a:prstGeom prst="rect">
            <a:avLst/>
          </a:prstGeom>
          <a:noFill/>
        </p:spPr>
        <p:txBody>
          <a:bodyPr wrap="square" rtlCol="0">
            <a:spAutoFit/>
          </a:bodyPr>
          <a:lstStyle/>
          <a:p>
            <a:pPr>
              <a:lnSpc>
                <a:spcPts val="2400"/>
              </a:lnSpc>
            </a:pPr>
            <a:r>
              <a:rPr lang="en-US" altLang="zh-CN" dirty="0" smtClean="0">
                <a:latin typeface="+mn-ea"/>
                <a:ea typeface="+mn-ea"/>
              </a:rPr>
              <a:t>	Hive </a:t>
            </a:r>
            <a:r>
              <a:rPr lang="zh-CN" altLang="en-US" dirty="0">
                <a:latin typeface="+mn-ea"/>
                <a:ea typeface="+mn-ea"/>
              </a:rPr>
              <a:t>中的 </a:t>
            </a:r>
            <a:r>
              <a:rPr lang="en-US" altLang="zh-CN" dirty="0">
                <a:latin typeface="+mn-ea"/>
                <a:ea typeface="+mn-ea"/>
              </a:rPr>
              <a:t>Table </a:t>
            </a:r>
            <a:r>
              <a:rPr lang="zh-CN" altLang="en-US" dirty="0">
                <a:latin typeface="+mn-ea"/>
                <a:ea typeface="+mn-ea"/>
              </a:rPr>
              <a:t>和数据库中的 </a:t>
            </a:r>
            <a:r>
              <a:rPr lang="en-US" altLang="zh-CN" dirty="0">
                <a:latin typeface="+mn-ea"/>
                <a:ea typeface="+mn-ea"/>
              </a:rPr>
              <a:t>Table </a:t>
            </a:r>
            <a:r>
              <a:rPr lang="zh-CN" altLang="en-US" dirty="0">
                <a:latin typeface="+mn-ea"/>
                <a:ea typeface="+mn-ea"/>
              </a:rPr>
              <a:t>在概念上是类似的，每一个 </a:t>
            </a:r>
            <a:r>
              <a:rPr lang="en-US" altLang="zh-CN" dirty="0">
                <a:latin typeface="+mn-ea"/>
                <a:ea typeface="+mn-ea"/>
              </a:rPr>
              <a:t>Table </a:t>
            </a:r>
            <a:r>
              <a:rPr lang="zh-CN" altLang="en-US" dirty="0">
                <a:latin typeface="+mn-ea"/>
                <a:ea typeface="+mn-ea"/>
              </a:rPr>
              <a:t>在 </a:t>
            </a:r>
            <a:r>
              <a:rPr lang="en-US" altLang="zh-CN" dirty="0">
                <a:latin typeface="+mn-ea"/>
                <a:ea typeface="+mn-ea"/>
              </a:rPr>
              <a:t>Hive </a:t>
            </a:r>
            <a:r>
              <a:rPr lang="zh-CN" altLang="en-US" dirty="0">
                <a:latin typeface="+mn-ea"/>
                <a:ea typeface="+mn-ea"/>
              </a:rPr>
              <a:t>中都有一个相应的目录存储数据。例如，一个表 </a:t>
            </a:r>
            <a:r>
              <a:rPr lang="en-US" altLang="zh-CN" dirty="0">
                <a:latin typeface="+mn-ea"/>
                <a:ea typeface="+mn-ea"/>
              </a:rPr>
              <a:t>UAP</a:t>
            </a:r>
            <a:r>
              <a:rPr lang="zh-CN" altLang="en-US" dirty="0">
                <a:latin typeface="+mn-ea"/>
                <a:ea typeface="+mn-ea"/>
              </a:rPr>
              <a:t>，它在 </a:t>
            </a:r>
            <a:r>
              <a:rPr lang="en-US" altLang="zh-CN" dirty="0">
                <a:latin typeface="+mn-ea"/>
                <a:ea typeface="+mn-ea"/>
              </a:rPr>
              <a:t>HDFS </a:t>
            </a:r>
            <a:r>
              <a:rPr lang="zh-CN" altLang="en-US" dirty="0">
                <a:latin typeface="+mn-ea"/>
                <a:ea typeface="+mn-ea"/>
              </a:rPr>
              <a:t>中的路径为：</a:t>
            </a:r>
            <a:r>
              <a:rPr lang="en-US" altLang="zh-CN" dirty="0">
                <a:latin typeface="+mn-ea"/>
                <a:ea typeface="+mn-ea"/>
              </a:rPr>
              <a:t>/ warehouse /UAP</a:t>
            </a:r>
            <a:r>
              <a:rPr lang="zh-CN" altLang="en-US" dirty="0">
                <a:latin typeface="+mn-ea"/>
                <a:ea typeface="+mn-ea"/>
              </a:rPr>
              <a:t>，其中，</a:t>
            </a:r>
            <a:r>
              <a:rPr lang="en-US" altLang="zh-CN" dirty="0" err="1">
                <a:latin typeface="+mn-ea"/>
                <a:ea typeface="+mn-ea"/>
              </a:rPr>
              <a:t>wh</a:t>
            </a:r>
            <a:r>
              <a:rPr lang="en-US" altLang="zh-CN" dirty="0">
                <a:latin typeface="+mn-ea"/>
                <a:ea typeface="+mn-ea"/>
              </a:rPr>
              <a:t> </a:t>
            </a:r>
            <a:r>
              <a:rPr lang="zh-CN" altLang="en-US" dirty="0">
                <a:latin typeface="+mn-ea"/>
                <a:ea typeface="+mn-ea"/>
              </a:rPr>
              <a:t>是在 </a:t>
            </a:r>
            <a:r>
              <a:rPr lang="en-US" altLang="zh-CN" dirty="0">
                <a:latin typeface="+mn-ea"/>
                <a:ea typeface="+mn-ea"/>
              </a:rPr>
              <a:t>hive-site.xml </a:t>
            </a:r>
            <a:r>
              <a:rPr lang="zh-CN" altLang="en-US" dirty="0">
                <a:latin typeface="+mn-ea"/>
                <a:ea typeface="+mn-ea"/>
              </a:rPr>
              <a:t>中由 </a:t>
            </a:r>
            <a:r>
              <a:rPr lang="en-US" altLang="zh-CN" dirty="0">
                <a:latin typeface="+mn-ea"/>
                <a:ea typeface="+mn-ea"/>
              </a:rPr>
              <a:t>${</a:t>
            </a:r>
            <a:r>
              <a:rPr lang="en-US" altLang="zh-CN" dirty="0" err="1">
                <a:latin typeface="+mn-ea"/>
                <a:ea typeface="+mn-ea"/>
              </a:rPr>
              <a:t>hive.metastore.warehouse.dir</a:t>
            </a:r>
            <a:r>
              <a:rPr lang="en-US" altLang="zh-CN" dirty="0">
                <a:latin typeface="+mn-ea"/>
                <a:ea typeface="+mn-ea"/>
              </a:rPr>
              <a:t>} </a:t>
            </a:r>
            <a:r>
              <a:rPr lang="zh-CN" altLang="en-US" dirty="0">
                <a:latin typeface="+mn-ea"/>
                <a:ea typeface="+mn-ea"/>
              </a:rPr>
              <a:t>指定的数据仓库的目录，所有的 </a:t>
            </a:r>
            <a:r>
              <a:rPr lang="en-US" altLang="zh-CN" dirty="0">
                <a:latin typeface="+mn-ea"/>
                <a:ea typeface="+mn-ea"/>
              </a:rPr>
              <a:t>Table </a:t>
            </a:r>
            <a:r>
              <a:rPr lang="zh-CN" altLang="en-US" dirty="0">
                <a:latin typeface="+mn-ea"/>
                <a:ea typeface="+mn-ea"/>
              </a:rPr>
              <a:t>数据（不包括 </a:t>
            </a:r>
            <a:r>
              <a:rPr lang="en-US" altLang="zh-CN" dirty="0">
                <a:latin typeface="+mn-ea"/>
                <a:ea typeface="+mn-ea"/>
              </a:rPr>
              <a:t>External Table</a:t>
            </a:r>
            <a:r>
              <a:rPr lang="zh-CN" altLang="en-US" dirty="0">
                <a:latin typeface="+mn-ea"/>
                <a:ea typeface="+mn-ea"/>
              </a:rPr>
              <a:t>）都保存在这个目录中。</a:t>
            </a:r>
          </a:p>
          <a:p>
            <a:pPr>
              <a:lnSpc>
                <a:spcPts val="2400"/>
              </a:lnSpc>
            </a:pPr>
            <a:r>
              <a:rPr lang="en-US" altLang="zh-CN" dirty="0" smtClean="0">
                <a:latin typeface="+mn-ea"/>
                <a:ea typeface="+mn-ea"/>
              </a:rPr>
              <a:t>	Partition </a:t>
            </a:r>
            <a:r>
              <a:rPr lang="zh-CN" altLang="en-US" dirty="0">
                <a:latin typeface="+mn-ea"/>
                <a:ea typeface="+mn-ea"/>
              </a:rPr>
              <a:t>对应于数据库中的 </a:t>
            </a:r>
            <a:r>
              <a:rPr lang="en-US" altLang="zh-CN" dirty="0">
                <a:latin typeface="+mn-ea"/>
                <a:ea typeface="+mn-ea"/>
              </a:rPr>
              <a:t>Partition </a:t>
            </a:r>
            <a:r>
              <a:rPr lang="zh-CN" altLang="en-US" dirty="0">
                <a:latin typeface="+mn-ea"/>
                <a:ea typeface="+mn-ea"/>
              </a:rPr>
              <a:t>列的密集索引，但是 </a:t>
            </a:r>
            <a:r>
              <a:rPr lang="en-US" altLang="zh-CN" dirty="0">
                <a:latin typeface="+mn-ea"/>
                <a:ea typeface="+mn-ea"/>
              </a:rPr>
              <a:t>Hive </a:t>
            </a:r>
            <a:r>
              <a:rPr lang="zh-CN" altLang="en-US" dirty="0">
                <a:latin typeface="+mn-ea"/>
                <a:ea typeface="+mn-ea"/>
              </a:rPr>
              <a:t>中 </a:t>
            </a:r>
            <a:r>
              <a:rPr lang="en-US" altLang="zh-CN" dirty="0">
                <a:latin typeface="+mn-ea"/>
                <a:ea typeface="+mn-ea"/>
              </a:rPr>
              <a:t>Partition </a:t>
            </a:r>
            <a:r>
              <a:rPr lang="zh-CN" altLang="en-US" dirty="0">
                <a:latin typeface="+mn-ea"/>
                <a:ea typeface="+mn-ea"/>
              </a:rPr>
              <a:t>的组织方式和数据库中的很不相同。在 </a:t>
            </a:r>
            <a:r>
              <a:rPr lang="en-US" altLang="zh-CN" dirty="0">
                <a:latin typeface="+mn-ea"/>
                <a:ea typeface="+mn-ea"/>
              </a:rPr>
              <a:t>Hive </a:t>
            </a:r>
            <a:r>
              <a:rPr lang="zh-CN" altLang="en-US" dirty="0">
                <a:latin typeface="+mn-ea"/>
                <a:ea typeface="+mn-ea"/>
              </a:rPr>
              <a:t>中，表中的一个 </a:t>
            </a:r>
            <a:r>
              <a:rPr lang="en-US" altLang="zh-CN" dirty="0">
                <a:latin typeface="+mn-ea"/>
                <a:ea typeface="+mn-ea"/>
              </a:rPr>
              <a:t>Partition </a:t>
            </a:r>
            <a:r>
              <a:rPr lang="zh-CN" altLang="en-US" dirty="0">
                <a:latin typeface="+mn-ea"/>
                <a:ea typeface="+mn-ea"/>
              </a:rPr>
              <a:t>对应于表下的一个目录，所有的 </a:t>
            </a:r>
            <a:r>
              <a:rPr lang="en-US" altLang="zh-CN" dirty="0">
                <a:latin typeface="+mn-ea"/>
                <a:ea typeface="+mn-ea"/>
              </a:rPr>
              <a:t>Partition </a:t>
            </a:r>
            <a:r>
              <a:rPr lang="zh-CN" altLang="en-US" dirty="0">
                <a:latin typeface="+mn-ea"/>
                <a:ea typeface="+mn-ea"/>
              </a:rPr>
              <a:t>的数据都存储在对应的目录中。例如：</a:t>
            </a:r>
            <a:r>
              <a:rPr lang="en-US" altLang="zh-CN" dirty="0">
                <a:latin typeface="+mn-ea"/>
                <a:ea typeface="+mn-ea"/>
              </a:rPr>
              <a:t>UAP </a:t>
            </a:r>
            <a:r>
              <a:rPr lang="zh-CN" altLang="en-US" dirty="0">
                <a:latin typeface="+mn-ea"/>
                <a:ea typeface="+mn-ea"/>
              </a:rPr>
              <a:t>表中包含 </a:t>
            </a:r>
            <a:r>
              <a:rPr lang="en-US" altLang="zh-CN" dirty="0" err="1">
                <a:latin typeface="+mn-ea"/>
                <a:ea typeface="+mn-ea"/>
              </a:rPr>
              <a:t>dt</a:t>
            </a:r>
            <a:r>
              <a:rPr lang="en-US" altLang="zh-CN" dirty="0">
                <a:latin typeface="+mn-ea"/>
                <a:ea typeface="+mn-ea"/>
              </a:rPr>
              <a:t> </a:t>
            </a:r>
            <a:r>
              <a:rPr lang="zh-CN" altLang="en-US" dirty="0">
                <a:latin typeface="+mn-ea"/>
                <a:ea typeface="+mn-ea"/>
              </a:rPr>
              <a:t>和 </a:t>
            </a:r>
            <a:r>
              <a:rPr lang="en-US" altLang="zh-CN" dirty="0">
                <a:latin typeface="+mn-ea"/>
                <a:ea typeface="+mn-ea"/>
              </a:rPr>
              <a:t>city </a:t>
            </a:r>
            <a:r>
              <a:rPr lang="zh-CN" altLang="en-US" dirty="0">
                <a:latin typeface="+mn-ea"/>
                <a:ea typeface="+mn-ea"/>
              </a:rPr>
              <a:t>两个 </a:t>
            </a:r>
            <a:r>
              <a:rPr lang="en-US" altLang="zh-CN" dirty="0">
                <a:latin typeface="+mn-ea"/>
                <a:ea typeface="+mn-ea"/>
              </a:rPr>
              <a:t>Partition</a:t>
            </a:r>
            <a:r>
              <a:rPr lang="zh-CN" altLang="en-US" dirty="0">
                <a:latin typeface="+mn-ea"/>
                <a:ea typeface="+mn-ea"/>
              </a:rPr>
              <a:t>，则对应于 </a:t>
            </a:r>
            <a:r>
              <a:rPr lang="en-US" altLang="zh-CN" dirty="0" err="1">
                <a:latin typeface="+mn-ea"/>
                <a:ea typeface="+mn-ea"/>
              </a:rPr>
              <a:t>dt</a:t>
            </a:r>
            <a:r>
              <a:rPr lang="en-US" altLang="zh-CN" dirty="0">
                <a:latin typeface="+mn-ea"/>
                <a:ea typeface="+mn-ea"/>
              </a:rPr>
              <a:t> = 20100801, </a:t>
            </a:r>
            <a:r>
              <a:rPr lang="en-US" altLang="zh-CN" dirty="0" err="1">
                <a:latin typeface="+mn-ea"/>
                <a:ea typeface="+mn-ea"/>
              </a:rPr>
              <a:t>ctry</a:t>
            </a:r>
            <a:r>
              <a:rPr lang="en-US" altLang="zh-CN" dirty="0">
                <a:latin typeface="+mn-ea"/>
                <a:ea typeface="+mn-ea"/>
              </a:rPr>
              <a:t> = US </a:t>
            </a:r>
            <a:r>
              <a:rPr lang="zh-CN" altLang="en-US" dirty="0">
                <a:latin typeface="+mn-ea"/>
                <a:ea typeface="+mn-ea"/>
              </a:rPr>
              <a:t>的 </a:t>
            </a:r>
            <a:r>
              <a:rPr lang="en-US" altLang="zh-CN" dirty="0">
                <a:latin typeface="+mn-ea"/>
                <a:ea typeface="+mn-ea"/>
              </a:rPr>
              <a:t>HDFS </a:t>
            </a:r>
            <a:r>
              <a:rPr lang="zh-CN" altLang="en-US" dirty="0">
                <a:latin typeface="+mn-ea"/>
                <a:ea typeface="+mn-ea"/>
              </a:rPr>
              <a:t>子目录为：</a:t>
            </a:r>
            <a:r>
              <a:rPr lang="en-US" altLang="zh-CN" dirty="0">
                <a:latin typeface="+mn-ea"/>
                <a:ea typeface="+mn-ea"/>
              </a:rPr>
              <a:t>/ warehouse /UAP/</a:t>
            </a:r>
            <a:r>
              <a:rPr lang="en-US" altLang="zh-CN" dirty="0" err="1">
                <a:latin typeface="+mn-ea"/>
                <a:ea typeface="+mn-ea"/>
              </a:rPr>
              <a:t>dt</a:t>
            </a:r>
            <a:r>
              <a:rPr lang="en-US" altLang="zh-CN" dirty="0">
                <a:latin typeface="+mn-ea"/>
                <a:ea typeface="+mn-ea"/>
              </a:rPr>
              <a:t>=20100801/</a:t>
            </a:r>
            <a:r>
              <a:rPr lang="en-US" altLang="zh-CN" dirty="0" err="1">
                <a:latin typeface="+mn-ea"/>
                <a:ea typeface="+mn-ea"/>
              </a:rPr>
              <a:t>ctry</a:t>
            </a:r>
            <a:r>
              <a:rPr lang="en-US" altLang="zh-CN" dirty="0">
                <a:latin typeface="+mn-ea"/>
                <a:ea typeface="+mn-ea"/>
              </a:rPr>
              <a:t>=US</a:t>
            </a:r>
            <a:r>
              <a:rPr lang="zh-CN" altLang="en-US" dirty="0">
                <a:latin typeface="+mn-ea"/>
                <a:ea typeface="+mn-ea"/>
              </a:rPr>
              <a:t>；对应于</a:t>
            </a:r>
          </a:p>
          <a:p>
            <a:pPr>
              <a:lnSpc>
                <a:spcPts val="2400"/>
              </a:lnSpc>
            </a:pPr>
            <a:r>
              <a:rPr lang="en-US" altLang="zh-CN" dirty="0" err="1">
                <a:latin typeface="+mn-ea"/>
                <a:ea typeface="+mn-ea"/>
              </a:rPr>
              <a:t>dt</a:t>
            </a:r>
            <a:r>
              <a:rPr lang="en-US" altLang="zh-CN" dirty="0">
                <a:latin typeface="+mn-ea"/>
                <a:ea typeface="+mn-ea"/>
              </a:rPr>
              <a:t> = 20100801, </a:t>
            </a:r>
            <a:r>
              <a:rPr lang="en-US" altLang="zh-CN" dirty="0" err="1">
                <a:latin typeface="+mn-ea"/>
                <a:ea typeface="+mn-ea"/>
              </a:rPr>
              <a:t>ctry</a:t>
            </a:r>
            <a:r>
              <a:rPr lang="en-US" altLang="zh-CN" dirty="0">
                <a:latin typeface="+mn-ea"/>
                <a:ea typeface="+mn-ea"/>
              </a:rPr>
              <a:t> = CA </a:t>
            </a:r>
            <a:r>
              <a:rPr lang="zh-CN" altLang="en-US" dirty="0">
                <a:latin typeface="+mn-ea"/>
                <a:ea typeface="+mn-ea"/>
              </a:rPr>
              <a:t>的 </a:t>
            </a:r>
            <a:r>
              <a:rPr lang="en-US" altLang="zh-CN" dirty="0">
                <a:latin typeface="+mn-ea"/>
                <a:ea typeface="+mn-ea"/>
              </a:rPr>
              <a:t>HDFS </a:t>
            </a:r>
            <a:r>
              <a:rPr lang="zh-CN" altLang="en-US" dirty="0">
                <a:latin typeface="+mn-ea"/>
                <a:ea typeface="+mn-ea"/>
              </a:rPr>
              <a:t>子目录为；</a:t>
            </a:r>
            <a:r>
              <a:rPr lang="en-US" altLang="zh-CN" dirty="0">
                <a:latin typeface="+mn-ea"/>
                <a:ea typeface="+mn-ea"/>
              </a:rPr>
              <a:t>/ warehouse /UAP/</a:t>
            </a:r>
            <a:r>
              <a:rPr lang="en-US" altLang="zh-CN" dirty="0" err="1">
                <a:latin typeface="+mn-ea"/>
                <a:ea typeface="+mn-ea"/>
              </a:rPr>
              <a:t>dt</a:t>
            </a:r>
            <a:r>
              <a:rPr lang="en-US" altLang="zh-CN" dirty="0">
                <a:latin typeface="+mn-ea"/>
                <a:ea typeface="+mn-ea"/>
              </a:rPr>
              <a:t>=20100801/</a:t>
            </a:r>
            <a:r>
              <a:rPr lang="en-US" altLang="zh-CN" dirty="0" err="1">
                <a:latin typeface="+mn-ea"/>
                <a:ea typeface="+mn-ea"/>
              </a:rPr>
              <a:t>ctry</a:t>
            </a:r>
            <a:r>
              <a:rPr lang="en-US" altLang="zh-CN" dirty="0">
                <a:latin typeface="+mn-ea"/>
                <a:ea typeface="+mn-ea"/>
              </a:rPr>
              <a:t>=CA</a:t>
            </a:r>
          </a:p>
          <a:p>
            <a:pPr>
              <a:lnSpc>
                <a:spcPts val="2400"/>
              </a:lnSpc>
            </a:pPr>
            <a:r>
              <a:rPr lang="en-US" altLang="zh-CN" dirty="0" smtClean="0">
                <a:latin typeface="+mn-ea"/>
                <a:ea typeface="+mn-ea"/>
              </a:rPr>
              <a:t>	Buckets </a:t>
            </a:r>
            <a:r>
              <a:rPr lang="zh-CN" altLang="en-US" dirty="0">
                <a:latin typeface="+mn-ea"/>
                <a:ea typeface="+mn-ea"/>
              </a:rPr>
              <a:t>对指定列计算 </a:t>
            </a:r>
            <a:r>
              <a:rPr lang="en-US" altLang="zh-CN" dirty="0">
                <a:latin typeface="+mn-ea"/>
                <a:ea typeface="+mn-ea"/>
              </a:rPr>
              <a:t>hash</a:t>
            </a:r>
            <a:r>
              <a:rPr lang="zh-CN" altLang="en-US" dirty="0">
                <a:latin typeface="+mn-ea"/>
                <a:ea typeface="+mn-ea"/>
              </a:rPr>
              <a:t>，根据 </a:t>
            </a:r>
            <a:r>
              <a:rPr lang="en-US" altLang="zh-CN" dirty="0">
                <a:latin typeface="+mn-ea"/>
                <a:ea typeface="+mn-ea"/>
              </a:rPr>
              <a:t>hash </a:t>
            </a:r>
            <a:r>
              <a:rPr lang="zh-CN" altLang="en-US" dirty="0">
                <a:latin typeface="+mn-ea"/>
                <a:ea typeface="+mn-ea"/>
              </a:rPr>
              <a:t>值切分数据，目的是为了并行，每一个 </a:t>
            </a:r>
            <a:r>
              <a:rPr lang="en-US" altLang="zh-CN" dirty="0">
                <a:latin typeface="+mn-ea"/>
                <a:ea typeface="+mn-ea"/>
              </a:rPr>
              <a:t>Bucket </a:t>
            </a:r>
            <a:r>
              <a:rPr lang="zh-CN" altLang="en-US" dirty="0">
                <a:latin typeface="+mn-ea"/>
                <a:ea typeface="+mn-ea"/>
              </a:rPr>
              <a:t>对应一个文件。将 </a:t>
            </a:r>
            <a:r>
              <a:rPr lang="en-US" altLang="zh-CN" dirty="0">
                <a:latin typeface="+mn-ea"/>
                <a:ea typeface="+mn-ea"/>
              </a:rPr>
              <a:t>user </a:t>
            </a:r>
            <a:r>
              <a:rPr lang="zh-CN" altLang="en-US" dirty="0">
                <a:latin typeface="+mn-ea"/>
                <a:ea typeface="+mn-ea"/>
              </a:rPr>
              <a:t>列分散至 </a:t>
            </a:r>
            <a:r>
              <a:rPr lang="en-US" altLang="zh-CN" dirty="0">
                <a:latin typeface="+mn-ea"/>
                <a:ea typeface="+mn-ea"/>
              </a:rPr>
              <a:t>32 </a:t>
            </a:r>
            <a:r>
              <a:rPr lang="zh-CN" altLang="en-US" dirty="0">
                <a:latin typeface="+mn-ea"/>
                <a:ea typeface="+mn-ea"/>
              </a:rPr>
              <a:t>个 </a:t>
            </a:r>
            <a:r>
              <a:rPr lang="en-US" altLang="zh-CN" dirty="0">
                <a:latin typeface="+mn-ea"/>
                <a:ea typeface="+mn-ea"/>
              </a:rPr>
              <a:t>bucket</a:t>
            </a:r>
            <a:r>
              <a:rPr lang="zh-CN" altLang="en-US" dirty="0">
                <a:latin typeface="+mn-ea"/>
                <a:ea typeface="+mn-ea"/>
              </a:rPr>
              <a:t>，首先对 </a:t>
            </a:r>
            <a:r>
              <a:rPr lang="en-US" altLang="zh-CN" dirty="0">
                <a:latin typeface="+mn-ea"/>
                <a:ea typeface="+mn-ea"/>
              </a:rPr>
              <a:t>user </a:t>
            </a:r>
            <a:r>
              <a:rPr lang="zh-CN" altLang="en-US" dirty="0">
                <a:latin typeface="+mn-ea"/>
                <a:ea typeface="+mn-ea"/>
              </a:rPr>
              <a:t>列的值计算 </a:t>
            </a:r>
            <a:r>
              <a:rPr lang="en-US" altLang="zh-CN" dirty="0">
                <a:latin typeface="+mn-ea"/>
                <a:ea typeface="+mn-ea"/>
              </a:rPr>
              <a:t>hash</a:t>
            </a:r>
            <a:r>
              <a:rPr lang="zh-CN" altLang="en-US" dirty="0">
                <a:latin typeface="+mn-ea"/>
                <a:ea typeface="+mn-ea"/>
              </a:rPr>
              <a:t>，对应 </a:t>
            </a:r>
            <a:r>
              <a:rPr lang="en-US" altLang="zh-CN" dirty="0">
                <a:latin typeface="+mn-ea"/>
                <a:ea typeface="+mn-ea"/>
              </a:rPr>
              <a:t>hash </a:t>
            </a:r>
            <a:r>
              <a:rPr lang="zh-CN" altLang="en-US" dirty="0">
                <a:latin typeface="+mn-ea"/>
                <a:ea typeface="+mn-ea"/>
              </a:rPr>
              <a:t>值为 </a:t>
            </a:r>
            <a:r>
              <a:rPr lang="en-US" altLang="zh-CN" dirty="0">
                <a:latin typeface="+mn-ea"/>
                <a:ea typeface="+mn-ea"/>
              </a:rPr>
              <a:t>0 </a:t>
            </a:r>
            <a:r>
              <a:rPr lang="zh-CN" altLang="en-US" dirty="0">
                <a:latin typeface="+mn-ea"/>
                <a:ea typeface="+mn-ea"/>
              </a:rPr>
              <a:t>的 </a:t>
            </a:r>
            <a:r>
              <a:rPr lang="en-US" altLang="zh-CN" dirty="0">
                <a:latin typeface="+mn-ea"/>
                <a:ea typeface="+mn-ea"/>
              </a:rPr>
              <a:t>HDFS </a:t>
            </a:r>
            <a:r>
              <a:rPr lang="zh-CN" altLang="en-US" dirty="0">
                <a:latin typeface="+mn-ea"/>
                <a:ea typeface="+mn-ea"/>
              </a:rPr>
              <a:t>目录为：</a:t>
            </a:r>
            <a:r>
              <a:rPr lang="en-US" altLang="zh-CN" dirty="0">
                <a:latin typeface="+mn-ea"/>
                <a:ea typeface="+mn-ea"/>
              </a:rPr>
              <a:t>/ warehouse /UAP/</a:t>
            </a:r>
            <a:r>
              <a:rPr lang="en-US" altLang="zh-CN" dirty="0" err="1">
                <a:latin typeface="+mn-ea"/>
                <a:ea typeface="+mn-ea"/>
              </a:rPr>
              <a:t>dt</a:t>
            </a:r>
            <a:r>
              <a:rPr lang="en-US" altLang="zh-CN" dirty="0">
                <a:latin typeface="+mn-ea"/>
                <a:ea typeface="+mn-ea"/>
              </a:rPr>
              <a:t> =20100801/</a:t>
            </a:r>
            <a:r>
              <a:rPr lang="en-US" altLang="zh-CN" dirty="0" err="1">
                <a:latin typeface="+mn-ea"/>
                <a:ea typeface="+mn-ea"/>
              </a:rPr>
              <a:t>ctry</a:t>
            </a:r>
            <a:r>
              <a:rPr lang="en-US" altLang="zh-CN" dirty="0">
                <a:latin typeface="+mn-ea"/>
                <a:ea typeface="+mn-ea"/>
              </a:rPr>
              <a:t>=US/part-00000</a:t>
            </a:r>
            <a:r>
              <a:rPr lang="zh-CN" altLang="en-US" dirty="0">
                <a:latin typeface="+mn-ea"/>
                <a:ea typeface="+mn-ea"/>
              </a:rPr>
              <a:t>；</a:t>
            </a:r>
            <a:r>
              <a:rPr lang="en-US" altLang="zh-CN" dirty="0">
                <a:latin typeface="+mn-ea"/>
                <a:ea typeface="+mn-ea"/>
              </a:rPr>
              <a:t>hash </a:t>
            </a:r>
            <a:r>
              <a:rPr lang="zh-CN" altLang="en-US" dirty="0">
                <a:latin typeface="+mn-ea"/>
                <a:ea typeface="+mn-ea"/>
              </a:rPr>
              <a:t>值为 </a:t>
            </a:r>
            <a:r>
              <a:rPr lang="en-US" altLang="zh-CN" dirty="0">
                <a:latin typeface="+mn-ea"/>
                <a:ea typeface="+mn-ea"/>
              </a:rPr>
              <a:t>20 </a:t>
            </a:r>
            <a:r>
              <a:rPr lang="zh-CN" altLang="en-US" dirty="0">
                <a:latin typeface="+mn-ea"/>
                <a:ea typeface="+mn-ea"/>
              </a:rPr>
              <a:t>的 </a:t>
            </a:r>
            <a:r>
              <a:rPr lang="en-US" altLang="zh-CN" dirty="0">
                <a:latin typeface="+mn-ea"/>
                <a:ea typeface="+mn-ea"/>
              </a:rPr>
              <a:t>HDFS </a:t>
            </a:r>
            <a:r>
              <a:rPr lang="zh-CN" altLang="en-US" dirty="0">
                <a:latin typeface="+mn-ea"/>
                <a:ea typeface="+mn-ea"/>
              </a:rPr>
              <a:t>目录为：</a:t>
            </a:r>
            <a:r>
              <a:rPr lang="en-US" altLang="zh-CN" dirty="0">
                <a:latin typeface="+mn-ea"/>
                <a:ea typeface="+mn-ea"/>
              </a:rPr>
              <a:t>/ warehouse /UAP/</a:t>
            </a:r>
            <a:r>
              <a:rPr lang="en-US" altLang="zh-CN" dirty="0" err="1">
                <a:latin typeface="+mn-ea"/>
                <a:ea typeface="+mn-ea"/>
              </a:rPr>
              <a:t>dt</a:t>
            </a:r>
            <a:r>
              <a:rPr lang="en-US" altLang="zh-CN" dirty="0">
                <a:latin typeface="+mn-ea"/>
                <a:ea typeface="+mn-ea"/>
              </a:rPr>
              <a:t> =20100801/</a:t>
            </a:r>
            <a:r>
              <a:rPr lang="en-US" altLang="zh-CN" dirty="0" err="1">
                <a:latin typeface="+mn-ea"/>
                <a:ea typeface="+mn-ea"/>
              </a:rPr>
              <a:t>ctry</a:t>
            </a:r>
            <a:r>
              <a:rPr lang="en-US" altLang="zh-CN" dirty="0">
                <a:latin typeface="+mn-ea"/>
                <a:ea typeface="+mn-ea"/>
              </a:rPr>
              <a:t>=US/part-00020</a:t>
            </a:r>
          </a:p>
          <a:p>
            <a:pPr>
              <a:lnSpc>
                <a:spcPts val="2400"/>
              </a:lnSpc>
            </a:pPr>
            <a:r>
              <a:rPr lang="en-US" altLang="zh-CN" dirty="0" smtClean="0">
                <a:latin typeface="+mn-ea"/>
                <a:ea typeface="+mn-ea"/>
              </a:rPr>
              <a:t>	External </a:t>
            </a:r>
            <a:r>
              <a:rPr lang="en-US" altLang="zh-CN" dirty="0">
                <a:latin typeface="+mn-ea"/>
                <a:ea typeface="+mn-ea"/>
              </a:rPr>
              <a:t>Table </a:t>
            </a:r>
            <a:r>
              <a:rPr lang="zh-CN" altLang="en-US" dirty="0">
                <a:latin typeface="+mn-ea"/>
                <a:ea typeface="+mn-ea"/>
              </a:rPr>
              <a:t>指向已经在 </a:t>
            </a:r>
            <a:r>
              <a:rPr lang="en-US" altLang="zh-CN" dirty="0">
                <a:latin typeface="+mn-ea"/>
                <a:ea typeface="+mn-ea"/>
              </a:rPr>
              <a:t>HDFS </a:t>
            </a:r>
            <a:r>
              <a:rPr lang="zh-CN" altLang="en-US" dirty="0">
                <a:latin typeface="+mn-ea"/>
                <a:ea typeface="+mn-ea"/>
              </a:rPr>
              <a:t>中存在的数据，可以创建 </a:t>
            </a:r>
            <a:r>
              <a:rPr lang="en-US" altLang="zh-CN" dirty="0">
                <a:latin typeface="+mn-ea"/>
                <a:ea typeface="+mn-ea"/>
              </a:rPr>
              <a:t>Partition</a:t>
            </a:r>
            <a:r>
              <a:rPr lang="zh-CN" altLang="en-US" dirty="0">
                <a:latin typeface="+mn-ea"/>
                <a:ea typeface="+mn-ea"/>
              </a:rPr>
              <a:t>。它和 </a:t>
            </a:r>
            <a:r>
              <a:rPr lang="en-US" altLang="zh-CN" dirty="0">
                <a:latin typeface="+mn-ea"/>
                <a:ea typeface="+mn-ea"/>
              </a:rPr>
              <a:t>Table </a:t>
            </a:r>
            <a:r>
              <a:rPr lang="zh-CN" altLang="en-US" dirty="0">
                <a:latin typeface="+mn-ea"/>
                <a:ea typeface="+mn-ea"/>
              </a:rPr>
              <a:t>在元数据的组织上是相同的，而实际数据的存储则有较大的差异。</a:t>
            </a:r>
          </a:p>
        </p:txBody>
      </p:sp>
    </p:spTree>
    <p:extLst>
      <p:ext uri="{BB962C8B-B14F-4D97-AF65-F5344CB8AC3E}">
        <p14:creationId xmlns:p14="http://schemas.microsoft.com/office/powerpoint/2010/main" val="42822609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HQL </a:t>
            </a:r>
            <a:r>
              <a:rPr lang="zh-CN" altLang="en-US" dirty="0" smtClean="0"/>
              <a:t>对比 </a:t>
            </a:r>
            <a:r>
              <a:rPr lang="en-US" altLang="zh-CN" dirty="0" smtClean="0"/>
              <a:t>SQL</a:t>
            </a:r>
            <a:r>
              <a:rPr lang="en-US" altLang="zh-CN" b="1" dirty="0"/>
              <a:t/>
            </a:r>
            <a:br>
              <a:rPr lang="en-US" altLang="zh-CN" b="1" dirty="0"/>
            </a:br>
            <a:endParaRPr lang="zh-CN" altLang="en-US"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12" y="4248131"/>
            <a:ext cx="3438525" cy="246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318" y="602171"/>
            <a:ext cx="8970234" cy="4198393"/>
          </a:xfrm>
          <a:prstGeom prst="rect">
            <a:avLst/>
          </a:prstGeom>
          <a:noFill/>
        </p:spPr>
        <p:txBody>
          <a:bodyPr wrap="square" rtlCol="0">
            <a:spAutoFit/>
          </a:bodyPr>
          <a:lstStyle/>
          <a:p>
            <a:pPr>
              <a:lnSpc>
                <a:spcPct val="150000"/>
              </a:lnSpc>
            </a:pPr>
            <a:r>
              <a:rPr lang="en-US" altLang="zh-CN" dirty="0" err="1" smtClean="0">
                <a:latin typeface="+mn-ea"/>
                <a:ea typeface="+mn-ea"/>
              </a:rPr>
              <a:t>Hadoop</a:t>
            </a:r>
            <a:r>
              <a:rPr lang="zh-CN" altLang="en-US" dirty="0">
                <a:latin typeface="+mn-ea"/>
                <a:ea typeface="+mn-ea"/>
              </a:rPr>
              <a:t>和</a:t>
            </a:r>
            <a:r>
              <a:rPr lang="en-US" altLang="zh-CN" dirty="0">
                <a:latin typeface="+mn-ea"/>
                <a:ea typeface="+mn-ea"/>
              </a:rPr>
              <a:t>Hive</a:t>
            </a:r>
            <a:r>
              <a:rPr lang="zh-CN" altLang="en-US" dirty="0">
                <a:latin typeface="+mn-ea"/>
                <a:ea typeface="+mn-ea"/>
              </a:rPr>
              <a:t>都是用</a:t>
            </a:r>
            <a:r>
              <a:rPr lang="en-US" altLang="zh-CN" dirty="0">
                <a:latin typeface="+mn-ea"/>
                <a:ea typeface="+mn-ea"/>
              </a:rPr>
              <a:t>UTF-8</a:t>
            </a:r>
            <a:r>
              <a:rPr lang="zh-CN" altLang="en-US" dirty="0">
                <a:latin typeface="+mn-ea"/>
                <a:ea typeface="+mn-ea"/>
              </a:rPr>
              <a:t>编码的，所以</a:t>
            </a:r>
            <a:r>
              <a:rPr lang="en-US" altLang="zh-CN" dirty="0">
                <a:latin typeface="+mn-ea"/>
                <a:ea typeface="+mn-ea"/>
              </a:rPr>
              <a:t>, </a:t>
            </a:r>
            <a:r>
              <a:rPr lang="zh-CN" altLang="en-US" dirty="0">
                <a:latin typeface="+mn-ea"/>
                <a:ea typeface="+mn-ea"/>
              </a:rPr>
              <a:t>所有中文必须是</a:t>
            </a:r>
            <a:r>
              <a:rPr lang="en-US" altLang="zh-CN" dirty="0">
                <a:latin typeface="+mn-ea"/>
                <a:ea typeface="+mn-ea"/>
              </a:rPr>
              <a:t>UTF-8</a:t>
            </a:r>
            <a:r>
              <a:rPr lang="zh-CN" altLang="en-US" dirty="0">
                <a:latin typeface="+mn-ea"/>
                <a:ea typeface="+mn-ea"/>
              </a:rPr>
              <a:t>编码</a:t>
            </a:r>
            <a:r>
              <a:rPr lang="en-US" altLang="zh-CN" dirty="0">
                <a:latin typeface="+mn-ea"/>
                <a:ea typeface="+mn-ea"/>
              </a:rPr>
              <a:t>, </a:t>
            </a:r>
            <a:r>
              <a:rPr lang="zh-CN" altLang="en-US" dirty="0">
                <a:latin typeface="+mn-ea"/>
                <a:ea typeface="+mn-ea"/>
              </a:rPr>
              <a:t>才能正常</a:t>
            </a:r>
            <a:r>
              <a:rPr lang="zh-CN" altLang="en-US" dirty="0" smtClean="0">
                <a:latin typeface="+mn-ea"/>
                <a:ea typeface="+mn-ea"/>
              </a:rPr>
              <a:t>使用</a:t>
            </a:r>
            <a:endParaRPr lang="zh-CN" altLang="en-US" dirty="0">
              <a:latin typeface="+mn-ea"/>
              <a:ea typeface="+mn-ea"/>
            </a:endParaRPr>
          </a:p>
          <a:p>
            <a:pPr>
              <a:lnSpc>
                <a:spcPct val="150000"/>
              </a:lnSpc>
            </a:pPr>
            <a:r>
              <a:rPr lang="en-US" altLang="zh-CN" dirty="0" err="1">
                <a:latin typeface="+mn-ea"/>
                <a:ea typeface="+mn-ea"/>
              </a:rPr>
              <a:t>hive.exec.compress.output</a:t>
            </a:r>
            <a:r>
              <a:rPr lang="en-US" altLang="zh-CN" dirty="0">
                <a:latin typeface="+mn-ea"/>
                <a:ea typeface="+mn-ea"/>
              </a:rPr>
              <a:t> </a:t>
            </a:r>
            <a:r>
              <a:rPr lang="zh-CN" altLang="en-US" dirty="0">
                <a:latin typeface="+mn-ea"/>
                <a:ea typeface="+mn-ea"/>
              </a:rPr>
              <a:t>这个参数</a:t>
            </a:r>
            <a:r>
              <a:rPr lang="en-US" altLang="zh-CN" dirty="0">
                <a:latin typeface="+mn-ea"/>
                <a:ea typeface="+mn-ea"/>
              </a:rPr>
              <a:t>, </a:t>
            </a:r>
            <a:r>
              <a:rPr lang="zh-CN" altLang="en-US" dirty="0">
                <a:latin typeface="+mn-ea"/>
                <a:ea typeface="+mn-ea"/>
              </a:rPr>
              <a:t>默认是 </a:t>
            </a:r>
            <a:r>
              <a:rPr lang="en-US" altLang="zh-CN" dirty="0">
                <a:latin typeface="+mn-ea"/>
                <a:ea typeface="+mn-ea"/>
              </a:rPr>
              <a:t>false</a:t>
            </a:r>
            <a:r>
              <a:rPr lang="zh-CN" altLang="en-US" dirty="0">
                <a:latin typeface="+mn-ea"/>
                <a:ea typeface="+mn-ea"/>
              </a:rPr>
              <a:t>，但是很多时候貌似要单独显式设置一</a:t>
            </a:r>
            <a:r>
              <a:rPr lang="zh-CN" altLang="en-US" dirty="0" smtClean="0">
                <a:latin typeface="+mn-ea"/>
                <a:ea typeface="+mn-ea"/>
              </a:rPr>
              <a:t>遍</a:t>
            </a:r>
            <a:endParaRPr lang="zh-CN" altLang="en-US" dirty="0">
              <a:latin typeface="+mn-ea"/>
              <a:ea typeface="+mn-ea"/>
            </a:endParaRPr>
          </a:p>
          <a:p>
            <a:pPr>
              <a:lnSpc>
                <a:spcPct val="150000"/>
              </a:lnSpc>
            </a:pPr>
            <a:r>
              <a:rPr lang="zh-CN" altLang="en-US" dirty="0">
                <a:latin typeface="+mn-ea"/>
                <a:ea typeface="+mn-ea"/>
              </a:rPr>
              <a:t>当前的 </a:t>
            </a:r>
            <a:r>
              <a:rPr lang="en-US" altLang="zh-CN" dirty="0">
                <a:latin typeface="+mn-ea"/>
                <a:ea typeface="+mn-ea"/>
              </a:rPr>
              <a:t>Hive </a:t>
            </a:r>
            <a:r>
              <a:rPr lang="zh-CN" altLang="en-US" dirty="0">
                <a:latin typeface="+mn-ea"/>
                <a:ea typeface="+mn-ea"/>
              </a:rPr>
              <a:t>不支持在一条查询语句中有多 </a:t>
            </a:r>
            <a:r>
              <a:rPr lang="en-US" altLang="zh-CN" dirty="0">
                <a:latin typeface="+mn-ea"/>
                <a:ea typeface="+mn-ea"/>
              </a:rPr>
              <a:t>Distinct</a:t>
            </a:r>
            <a:r>
              <a:rPr lang="zh-CN" altLang="en-US" dirty="0">
                <a:latin typeface="+mn-ea"/>
                <a:ea typeface="+mn-ea"/>
              </a:rPr>
              <a:t>。如果要在 </a:t>
            </a:r>
            <a:r>
              <a:rPr lang="en-US" altLang="zh-CN" dirty="0">
                <a:latin typeface="+mn-ea"/>
                <a:ea typeface="+mn-ea"/>
              </a:rPr>
              <a:t>Hive </a:t>
            </a:r>
            <a:r>
              <a:rPr lang="zh-CN" altLang="en-US" dirty="0">
                <a:latin typeface="+mn-ea"/>
                <a:ea typeface="+mn-ea"/>
              </a:rPr>
              <a:t>查询语句中实现多</a:t>
            </a:r>
            <a:r>
              <a:rPr lang="en-US" altLang="zh-CN" dirty="0">
                <a:latin typeface="+mn-ea"/>
                <a:ea typeface="+mn-ea"/>
              </a:rPr>
              <a:t>Distinct</a:t>
            </a:r>
            <a:r>
              <a:rPr lang="zh-CN" altLang="en-US" dirty="0">
                <a:latin typeface="+mn-ea"/>
                <a:ea typeface="+mn-ea"/>
              </a:rPr>
              <a:t>，需要使用至少</a:t>
            </a:r>
            <a:r>
              <a:rPr lang="en-US" altLang="zh-CN" dirty="0">
                <a:latin typeface="+mn-ea"/>
                <a:ea typeface="+mn-ea"/>
              </a:rPr>
              <a:t>n+1 </a:t>
            </a:r>
            <a:r>
              <a:rPr lang="zh-CN" altLang="en-US" dirty="0">
                <a:latin typeface="+mn-ea"/>
                <a:ea typeface="+mn-ea"/>
              </a:rPr>
              <a:t>条查询语句（</a:t>
            </a:r>
            <a:r>
              <a:rPr lang="en-US" altLang="zh-CN" dirty="0">
                <a:latin typeface="+mn-ea"/>
                <a:ea typeface="+mn-ea"/>
              </a:rPr>
              <a:t>n</a:t>
            </a:r>
            <a:r>
              <a:rPr lang="zh-CN" altLang="en-US" dirty="0">
                <a:latin typeface="+mn-ea"/>
                <a:ea typeface="+mn-ea"/>
              </a:rPr>
              <a:t>为</a:t>
            </a:r>
            <a:r>
              <a:rPr lang="en-US" altLang="zh-CN" dirty="0">
                <a:latin typeface="+mn-ea"/>
                <a:ea typeface="+mn-ea"/>
              </a:rPr>
              <a:t>distinct</a:t>
            </a:r>
            <a:r>
              <a:rPr lang="zh-CN" altLang="en-US" dirty="0">
                <a:latin typeface="+mn-ea"/>
                <a:ea typeface="+mn-ea"/>
              </a:rPr>
              <a:t>的数目），前</a:t>
            </a:r>
            <a:r>
              <a:rPr lang="en-US" altLang="zh-CN" dirty="0">
                <a:latin typeface="+mn-ea"/>
                <a:ea typeface="+mn-ea"/>
              </a:rPr>
              <a:t>n </a:t>
            </a:r>
            <a:r>
              <a:rPr lang="zh-CN" altLang="en-US" dirty="0">
                <a:latin typeface="+mn-ea"/>
                <a:ea typeface="+mn-ea"/>
              </a:rPr>
              <a:t>条查询分 别对 </a:t>
            </a:r>
            <a:r>
              <a:rPr lang="en-US" altLang="zh-CN" dirty="0">
                <a:latin typeface="+mn-ea"/>
                <a:ea typeface="+mn-ea"/>
              </a:rPr>
              <a:t>n </a:t>
            </a:r>
            <a:r>
              <a:rPr lang="zh-CN" altLang="en-US" dirty="0">
                <a:latin typeface="+mn-ea"/>
                <a:ea typeface="+mn-ea"/>
              </a:rPr>
              <a:t>个列去重，最后一条查询语句对 </a:t>
            </a:r>
            <a:r>
              <a:rPr lang="en-US" altLang="zh-CN" dirty="0">
                <a:latin typeface="+mn-ea"/>
                <a:ea typeface="+mn-ea"/>
              </a:rPr>
              <a:t>n </a:t>
            </a:r>
            <a:r>
              <a:rPr lang="zh-CN" altLang="en-US" dirty="0">
                <a:latin typeface="+mn-ea"/>
                <a:ea typeface="+mn-ea"/>
              </a:rPr>
              <a:t>个去重之后的列做 </a:t>
            </a:r>
            <a:r>
              <a:rPr lang="en-US" altLang="zh-CN" dirty="0">
                <a:latin typeface="+mn-ea"/>
                <a:ea typeface="+mn-ea"/>
              </a:rPr>
              <a:t>Join </a:t>
            </a:r>
            <a:r>
              <a:rPr lang="zh-CN" altLang="en-US" dirty="0">
                <a:latin typeface="+mn-ea"/>
                <a:ea typeface="+mn-ea"/>
              </a:rPr>
              <a:t>操作，得到最终结果</a:t>
            </a:r>
            <a:r>
              <a:rPr lang="zh-CN" altLang="en-US" dirty="0" smtClean="0">
                <a:latin typeface="+mn-ea"/>
                <a:ea typeface="+mn-ea"/>
              </a:rPr>
              <a:t>。</a:t>
            </a:r>
            <a:endParaRPr lang="zh-CN" altLang="en-US" dirty="0">
              <a:latin typeface="+mn-ea"/>
              <a:ea typeface="+mn-ea"/>
            </a:endParaRPr>
          </a:p>
          <a:p>
            <a:pPr>
              <a:lnSpc>
                <a:spcPct val="150000"/>
              </a:lnSpc>
            </a:pPr>
            <a:r>
              <a:rPr lang="en-US" altLang="zh-CN" dirty="0">
                <a:latin typeface="+mn-ea"/>
                <a:ea typeface="+mn-ea"/>
              </a:rPr>
              <a:t>JOIN</a:t>
            </a:r>
            <a:r>
              <a:rPr lang="zh-CN" altLang="en-US" dirty="0">
                <a:latin typeface="+mn-ea"/>
                <a:ea typeface="+mn-ea"/>
              </a:rPr>
              <a:t>只支持等值</a:t>
            </a:r>
            <a:r>
              <a:rPr lang="zh-CN" altLang="en-US" dirty="0" smtClean="0">
                <a:latin typeface="+mn-ea"/>
                <a:ea typeface="+mn-ea"/>
              </a:rPr>
              <a:t>连接</a:t>
            </a:r>
            <a:endParaRPr lang="zh-CN" altLang="en-US" dirty="0">
              <a:latin typeface="+mn-ea"/>
              <a:ea typeface="+mn-ea"/>
            </a:endParaRPr>
          </a:p>
          <a:p>
            <a:pPr>
              <a:lnSpc>
                <a:spcPct val="150000"/>
              </a:lnSpc>
            </a:pPr>
            <a:r>
              <a:rPr lang="zh-CN" altLang="en-US" dirty="0">
                <a:latin typeface="+mn-ea"/>
                <a:ea typeface="+mn-ea"/>
              </a:rPr>
              <a:t>只支持</a:t>
            </a:r>
            <a:r>
              <a:rPr lang="en-US" altLang="zh-CN" dirty="0">
                <a:latin typeface="+mn-ea"/>
                <a:ea typeface="+mn-ea"/>
              </a:rPr>
              <a:t>INSERT/LOAD</a:t>
            </a:r>
            <a:r>
              <a:rPr lang="zh-CN" altLang="en-US" dirty="0">
                <a:latin typeface="+mn-ea"/>
                <a:ea typeface="+mn-ea"/>
              </a:rPr>
              <a:t>操作，无</a:t>
            </a:r>
            <a:r>
              <a:rPr lang="en-US" altLang="zh-CN" dirty="0">
                <a:latin typeface="+mn-ea"/>
                <a:ea typeface="+mn-ea"/>
              </a:rPr>
              <a:t>UPDATE</a:t>
            </a:r>
            <a:r>
              <a:rPr lang="zh-CN" altLang="en-US" dirty="0">
                <a:latin typeface="+mn-ea"/>
                <a:ea typeface="+mn-ea"/>
              </a:rPr>
              <a:t>和</a:t>
            </a:r>
            <a:r>
              <a:rPr lang="en-US" altLang="zh-CN" dirty="0" smtClean="0">
                <a:latin typeface="+mn-ea"/>
                <a:ea typeface="+mn-ea"/>
              </a:rPr>
              <a:t>DELTE</a:t>
            </a:r>
            <a:endParaRPr lang="en-US" altLang="zh-CN" dirty="0">
              <a:latin typeface="+mn-ea"/>
              <a:ea typeface="+mn-ea"/>
            </a:endParaRPr>
          </a:p>
          <a:p>
            <a:pPr>
              <a:lnSpc>
                <a:spcPct val="150000"/>
              </a:lnSpc>
            </a:pPr>
            <a:r>
              <a:rPr lang="zh-CN" altLang="en-US" dirty="0">
                <a:latin typeface="+mn-ea"/>
                <a:ea typeface="+mn-ea"/>
              </a:rPr>
              <a:t>不支持</a:t>
            </a:r>
            <a:r>
              <a:rPr lang="en-US" altLang="zh-CN" dirty="0">
                <a:latin typeface="+mn-ea"/>
                <a:ea typeface="+mn-ea"/>
              </a:rPr>
              <a:t>HAVING</a:t>
            </a:r>
            <a:r>
              <a:rPr lang="zh-CN" altLang="en-US" dirty="0">
                <a:latin typeface="+mn-ea"/>
                <a:ea typeface="+mn-ea"/>
              </a:rPr>
              <a:t>操作。如果需要这个功能要嵌套一个子查询用</a:t>
            </a:r>
            <a:r>
              <a:rPr lang="en-US" altLang="zh-CN" dirty="0">
                <a:latin typeface="+mn-ea"/>
                <a:ea typeface="+mn-ea"/>
              </a:rPr>
              <a:t>where</a:t>
            </a:r>
            <a:r>
              <a:rPr lang="zh-CN" altLang="en-US" dirty="0" smtClean="0">
                <a:latin typeface="+mn-ea"/>
                <a:ea typeface="+mn-ea"/>
              </a:rPr>
              <a:t>限制</a:t>
            </a:r>
            <a:endParaRPr lang="zh-CN" altLang="en-US" dirty="0">
              <a:latin typeface="+mn-ea"/>
              <a:ea typeface="+mn-ea"/>
            </a:endParaRPr>
          </a:p>
          <a:p>
            <a:pPr>
              <a:lnSpc>
                <a:spcPct val="150000"/>
              </a:lnSpc>
            </a:pPr>
            <a:r>
              <a:rPr lang="en-US" altLang="zh-CN" dirty="0">
                <a:latin typeface="+mn-ea"/>
                <a:ea typeface="+mn-ea"/>
              </a:rPr>
              <a:t>Hive</a:t>
            </a:r>
            <a:r>
              <a:rPr lang="zh-CN" altLang="en-US" dirty="0">
                <a:latin typeface="+mn-ea"/>
                <a:ea typeface="+mn-ea"/>
              </a:rPr>
              <a:t>不支持</a:t>
            </a:r>
            <a:r>
              <a:rPr lang="en-US" altLang="zh-CN" dirty="0">
                <a:latin typeface="+mn-ea"/>
                <a:ea typeface="+mn-ea"/>
              </a:rPr>
              <a:t>where</a:t>
            </a:r>
            <a:r>
              <a:rPr lang="zh-CN" altLang="en-US" dirty="0">
                <a:latin typeface="+mn-ea"/>
                <a:ea typeface="+mn-ea"/>
              </a:rPr>
              <a:t>子句中的子查询</a:t>
            </a:r>
          </a:p>
        </p:txBody>
      </p:sp>
    </p:spTree>
    <p:extLst>
      <p:ext uri="{BB962C8B-B14F-4D97-AF65-F5344CB8AC3E}">
        <p14:creationId xmlns:p14="http://schemas.microsoft.com/office/powerpoint/2010/main" val="1909778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a:t>
            </a:r>
            <a:r>
              <a:rPr lang="en-US" altLang="zh-CN" dirty="0" err="1" smtClean="0"/>
              <a:t>Cli</a:t>
            </a:r>
            <a:r>
              <a:rPr lang="en-US" altLang="zh-CN" dirty="0" smtClean="0"/>
              <a:t> </a:t>
            </a:r>
            <a:r>
              <a:rPr lang="zh-CN" altLang="en-US" dirty="0" smtClean="0"/>
              <a:t>端</a:t>
            </a:r>
            <a:r>
              <a:rPr lang="en-US" altLang="zh-CN" b="1" dirty="0"/>
              <a:t/>
            </a:r>
            <a:br>
              <a:rPr lang="en-US" altLang="zh-CN" b="1" dirty="0"/>
            </a:br>
            <a:endParaRPr lang="zh-CN" altLang="en-US" dirty="0" smtClean="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91" y="828675"/>
            <a:ext cx="73247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84" y="3505198"/>
            <a:ext cx="63912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18" y="4400538"/>
            <a:ext cx="34956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86" y="5066434"/>
            <a:ext cx="1107996" cy="458908"/>
          </a:xfrm>
          <a:prstGeom prst="rect">
            <a:avLst/>
          </a:prstGeom>
          <a:noFill/>
        </p:spPr>
        <p:txBody>
          <a:bodyPr wrap="none" rtlCol="0">
            <a:spAutoFit/>
          </a:bodyPr>
          <a:lstStyle/>
          <a:p>
            <a:pPr>
              <a:lnSpc>
                <a:spcPct val="150000"/>
              </a:lnSpc>
            </a:pPr>
            <a:r>
              <a:rPr lang="zh-CN" altLang="en-US" dirty="0">
                <a:latin typeface="+mn-ea"/>
                <a:ea typeface="+mn-ea"/>
              </a:rPr>
              <a:t>配置文件</a:t>
            </a:r>
          </a:p>
        </p:txBody>
      </p:sp>
      <p:cxnSp>
        <p:nvCxnSpPr>
          <p:cNvPr id="4" name="直接箭头连接符 3"/>
          <p:cNvCxnSpPr>
            <a:endCxn id="35844" idx="1"/>
          </p:cNvCxnSpPr>
          <p:nvPr/>
        </p:nvCxnSpPr>
        <p:spPr>
          <a:xfrm flipV="1">
            <a:off x="2403482" y="5295888"/>
            <a:ext cx="1482736" cy="9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生态圈</a:t>
            </a:r>
            <a:endParaRPr lang="zh-CN" altLang="en-US" dirty="0" smtClean="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00" y="914466"/>
            <a:ext cx="74199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4706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a:t>
            </a:r>
            <a:r>
              <a:rPr lang="zh-CN" altLang="en-US" dirty="0" smtClean="0"/>
              <a:t>元数据管理</a:t>
            </a:r>
            <a:r>
              <a:rPr lang="en-US" altLang="zh-CN" b="1" dirty="0"/>
              <a:t/>
            </a:r>
            <a:br>
              <a:rPr lang="en-US" altLang="zh-CN" b="1" dirty="0"/>
            </a:br>
            <a:endParaRPr lang="zh-CN" altLang="en-US" dirty="0" smtClean="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6" y="714448"/>
            <a:ext cx="588645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63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Hive HQL</a:t>
            </a:r>
            <a:r>
              <a:rPr lang="zh-CN" altLang="en-US" dirty="0" smtClean="0"/>
              <a:t>操作</a:t>
            </a:r>
            <a:r>
              <a:rPr lang="en-US" altLang="zh-CN" b="1" dirty="0"/>
              <a:t/>
            </a:r>
            <a:br>
              <a:rPr lang="en-US" altLang="zh-CN" b="1" dirty="0"/>
            </a:br>
            <a:endParaRPr lang="zh-CN" altLang="en-US" dirty="0" smtClean="0"/>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14" y="830144"/>
            <a:ext cx="7800984" cy="5646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4507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Hive HQL</a:t>
            </a:r>
            <a:r>
              <a:rPr lang="zh-CN" altLang="en-US" dirty="0"/>
              <a:t>操作</a:t>
            </a:r>
            <a:r>
              <a:rPr lang="en-US" altLang="zh-CN" b="1" dirty="0"/>
              <a:t/>
            </a:r>
            <a:br>
              <a:rPr lang="en-US" altLang="zh-CN" b="1" dirty="0"/>
            </a:br>
            <a:endParaRPr lang="zh-CN" altLang="en-US" dirty="0" smtClean="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18" y="762070"/>
            <a:ext cx="6581604" cy="587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4507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Hive HQL</a:t>
            </a:r>
            <a:r>
              <a:rPr lang="zh-CN" altLang="en-US" dirty="0"/>
              <a:t>操作</a:t>
            </a:r>
            <a:r>
              <a:rPr lang="en-US" altLang="zh-CN" b="1" dirty="0"/>
              <a:t/>
            </a:r>
            <a:br>
              <a:rPr lang="en-US" altLang="zh-CN" b="1" dirty="0"/>
            </a:br>
            <a:endParaRPr lang="zh-CN" alt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9" y="762070"/>
            <a:ext cx="6681701" cy="59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450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Hive HQL</a:t>
            </a:r>
            <a:r>
              <a:rPr lang="zh-CN" altLang="en-US" dirty="0"/>
              <a:t>操作</a:t>
            </a:r>
            <a:r>
              <a:rPr lang="en-US" altLang="zh-CN" b="1" dirty="0"/>
              <a:t/>
            </a:r>
            <a:br>
              <a:rPr lang="en-US" altLang="zh-CN" b="1" dirty="0"/>
            </a:br>
            <a:endParaRPr lang="zh-CN" altLang="en-US"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79" y="728736"/>
            <a:ext cx="6610643" cy="597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788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Hive HQL</a:t>
            </a:r>
            <a:r>
              <a:rPr lang="zh-CN" altLang="en-US" dirty="0"/>
              <a:t>操作</a:t>
            </a:r>
            <a:r>
              <a:rPr lang="en-US" altLang="zh-CN" b="1" dirty="0"/>
              <a:t/>
            </a:r>
            <a:br>
              <a:rPr lang="en-US" altLang="zh-CN" b="1" dirty="0"/>
            </a:br>
            <a:endParaRPr lang="zh-CN" alt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6" y="762070"/>
            <a:ext cx="750570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788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748600" y="3415500"/>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68" name="组合 10"/>
          <p:cNvGrpSpPr>
            <a:grpSpLocks/>
          </p:cNvGrpSpPr>
          <p:nvPr/>
        </p:nvGrpSpPr>
        <p:grpSpPr bwMode="auto">
          <a:xfrm>
            <a:off x="1295400" y="1524000"/>
            <a:ext cx="7086600" cy="660400"/>
            <a:chOff x="1295400" y="1295400"/>
            <a:chExt cx="7086500" cy="660400"/>
          </a:xfrm>
        </p:grpSpPr>
        <p:sp>
          <p:nvSpPr>
            <p:cNvPr id="2" name="圆角矩形 1"/>
            <p:cNvSpPr/>
            <p:nvPr/>
          </p:nvSpPr>
          <p:spPr bwMode="auto">
            <a:xfrm>
              <a:off x="1295400" y="131921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28" y="129540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Hadoop</a:t>
              </a:r>
              <a:endParaRPr lang="en-US" altLang="zh-CN" sz="1200" dirty="0" smtClean="0">
                <a:solidFill>
                  <a:srgbClr val="E60012"/>
                </a:solidFill>
                <a:latin typeface="微软雅黑" pitchFamily="34" charset="-122"/>
              </a:endParaRPr>
            </a:p>
            <a:p>
              <a:pPr marL="92075" defTabSz="800100">
                <a:lnSpc>
                  <a:spcPct val="150000"/>
                </a:lnSpc>
                <a:spcAft>
                  <a:spcPct val="35000"/>
                </a:spcAft>
                <a:defRPr/>
              </a:pPr>
              <a:r>
                <a:rPr lang="en-US" altLang="zh-CN" sz="1000" dirty="0" err="1" smtClean="0">
                  <a:solidFill>
                    <a:schemeClr val="tx1">
                      <a:lumMod val="75000"/>
                      <a:lumOff val="25000"/>
                    </a:schemeClr>
                  </a:solidFill>
                  <a:latin typeface="微软雅黑" pitchFamily="34" charset="-122"/>
                </a:rPr>
                <a:t>Hadoop</a:t>
              </a:r>
              <a:r>
                <a:rPr lang="zh-CN" altLang="en-US" sz="1000" dirty="0" smtClean="0">
                  <a:solidFill>
                    <a:schemeClr val="tx1">
                      <a:lumMod val="75000"/>
                      <a:lumOff val="25000"/>
                    </a:schemeClr>
                  </a:solidFill>
                  <a:latin typeface="微软雅黑" pitchFamily="34" charset="-122"/>
                </a:rPr>
                <a:t>、版本、流处理、</a:t>
              </a:r>
              <a:r>
                <a:rPr lang="en-US" altLang="zh-CN" sz="1000" dirty="0" smtClean="0">
                  <a:solidFill>
                    <a:schemeClr val="tx1">
                      <a:lumMod val="75000"/>
                      <a:lumOff val="25000"/>
                    </a:schemeClr>
                  </a:solidFill>
                  <a:latin typeface="微软雅黑" pitchFamily="34" charset="-122"/>
                </a:rPr>
                <a:t>HDFS</a:t>
              </a:r>
              <a:r>
                <a:rPr lang="zh-CN" altLang="en-US" sz="1000" dirty="0" smtClean="0">
                  <a:solidFill>
                    <a:schemeClr val="tx1">
                      <a:lumMod val="75000"/>
                      <a:lumOff val="25000"/>
                    </a:schemeClr>
                  </a:solidFill>
                  <a:latin typeface="微软雅黑" pitchFamily="34" charset="-122"/>
                </a:rPr>
                <a:t>、</a:t>
              </a:r>
              <a:r>
                <a:rPr lang="en-US" altLang="zh-CN" sz="1000" dirty="0" err="1" smtClean="0">
                  <a:solidFill>
                    <a:schemeClr val="tx1">
                      <a:lumMod val="75000"/>
                      <a:lumOff val="25000"/>
                    </a:schemeClr>
                  </a:solidFill>
                  <a:latin typeface="微软雅黑" pitchFamily="34" charset="-122"/>
                </a:rPr>
                <a:t>MapReduce</a:t>
              </a:r>
              <a:r>
                <a:rPr lang="zh-CN" altLang="en-US" sz="1000" dirty="0" smtClean="0">
                  <a:solidFill>
                    <a:schemeClr val="tx1">
                      <a:lumMod val="75000"/>
                      <a:lumOff val="25000"/>
                    </a:schemeClr>
                  </a:solidFill>
                  <a:latin typeface="微软雅黑" pitchFamily="34" charset="-122"/>
                </a:rPr>
                <a:t>、文件结构、压缩存档、</a:t>
              </a:r>
              <a:r>
                <a:rPr lang="en-US" altLang="zh-CN" sz="1000" dirty="0" smtClean="0">
                  <a:solidFill>
                    <a:schemeClr val="tx1">
                      <a:lumMod val="75000"/>
                      <a:lumOff val="25000"/>
                    </a:schemeClr>
                  </a:solidFill>
                  <a:latin typeface="微软雅黑" pitchFamily="34" charset="-122"/>
                </a:rPr>
                <a:t>API</a:t>
              </a:r>
              <a:endParaRPr lang="zh-CN" altLang="en-US" sz="1000" dirty="0">
                <a:solidFill>
                  <a:schemeClr val="tx1">
                    <a:lumMod val="75000"/>
                    <a:lumOff val="25000"/>
                  </a:schemeClr>
                </a:solidFill>
                <a:latin typeface="微软雅黑" pitchFamily="34" charset="-122"/>
              </a:endParaRPr>
            </a:p>
          </p:txBody>
        </p:sp>
        <p:sp>
          <p:nvSpPr>
            <p:cNvPr id="18" name="TextBox 17"/>
            <p:cNvSpPr txBox="1"/>
            <p:nvPr/>
          </p:nvSpPr>
          <p:spPr bwMode="auto">
            <a:xfrm>
              <a:off x="1409698" y="136366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69" name="组合 8"/>
          <p:cNvGrpSpPr>
            <a:grpSpLocks/>
          </p:cNvGrpSpPr>
          <p:nvPr/>
        </p:nvGrpSpPr>
        <p:grpSpPr bwMode="auto">
          <a:xfrm>
            <a:off x="1295400" y="2343150"/>
            <a:ext cx="7086600" cy="660400"/>
            <a:chOff x="1295400" y="2239963"/>
            <a:chExt cx="6942104" cy="660400"/>
          </a:xfrm>
        </p:grpSpPr>
        <p:sp>
          <p:nvSpPr>
            <p:cNvPr id="21" name="圆角矩形 20"/>
            <p:cNvSpPr/>
            <p:nvPr/>
          </p:nvSpPr>
          <p:spPr bwMode="auto">
            <a:xfrm>
              <a:off x="1295400" y="2263776"/>
              <a:ext cx="612722"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429" y="2239963"/>
              <a:ext cx="6236075"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Hive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工作流程、</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、模块组件、架构组件、</a:t>
              </a:r>
              <a:r>
                <a:rPr lang="en-US" altLang="zh-CN" sz="1000" dirty="0" smtClean="0">
                  <a:solidFill>
                    <a:schemeClr val="tx1">
                      <a:lumMod val="75000"/>
                      <a:lumOff val="25000"/>
                    </a:schemeClr>
                  </a:solidFill>
                  <a:latin typeface="微软雅黑" pitchFamily="34" charset="-122"/>
                </a:rPr>
                <a:t>HQL</a:t>
              </a:r>
              <a:r>
                <a:rPr lang="zh-CN" altLang="en-US" sz="1000" dirty="0" smtClean="0">
                  <a:solidFill>
                    <a:schemeClr val="tx1">
                      <a:lumMod val="75000"/>
                      <a:lumOff val="25000"/>
                    </a:schemeClr>
                  </a:solidFill>
                  <a:latin typeface="微软雅黑" pitchFamily="34" charset="-122"/>
                </a:rPr>
                <a:t>、元数据管理、</a:t>
              </a:r>
              <a:r>
                <a:rPr lang="en-US" altLang="zh-CN" sz="1000" dirty="0" smtClean="0">
                  <a:solidFill>
                    <a:schemeClr val="tx1">
                      <a:lumMod val="75000"/>
                      <a:lumOff val="25000"/>
                    </a:schemeClr>
                  </a:solidFill>
                  <a:latin typeface="微软雅黑" pitchFamily="34" charset="-122"/>
                </a:rPr>
                <a:t>CLI</a:t>
              </a:r>
              <a:endParaRPr lang="zh-CN" altLang="en-US" sz="1000" dirty="0">
                <a:solidFill>
                  <a:schemeClr val="tx1">
                    <a:lumMod val="75000"/>
                    <a:lumOff val="25000"/>
                  </a:schemeClr>
                </a:solidFill>
                <a:latin typeface="微软雅黑" pitchFamily="34" charset="-122"/>
              </a:endParaRPr>
            </a:p>
          </p:txBody>
        </p:sp>
        <p:sp>
          <p:nvSpPr>
            <p:cNvPr id="23" name="TextBox 22"/>
            <p:cNvSpPr txBox="1"/>
            <p:nvPr/>
          </p:nvSpPr>
          <p:spPr bwMode="auto">
            <a:xfrm>
              <a:off x="1408925" y="2308226"/>
              <a:ext cx="38567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0" name="组合 7"/>
          <p:cNvGrpSpPr>
            <a:grpSpLocks/>
          </p:cNvGrpSpPr>
          <p:nvPr/>
        </p:nvGrpSpPr>
        <p:grpSpPr bwMode="auto">
          <a:xfrm>
            <a:off x="1295400" y="3162300"/>
            <a:ext cx="7086600" cy="660400"/>
            <a:chOff x="1295400" y="3184525"/>
            <a:chExt cx="7086500" cy="660400"/>
          </a:xfrm>
        </p:grpSpPr>
        <p:sp>
          <p:nvSpPr>
            <p:cNvPr id="22" name="圆角矩形 21"/>
            <p:cNvSpPr/>
            <p:nvPr/>
          </p:nvSpPr>
          <p:spPr bwMode="auto">
            <a:xfrm>
              <a:off x="1295400" y="3208338"/>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28" y="3184525"/>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Hbase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模块组件、</a:t>
              </a:r>
              <a:r>
                <a:rPr lang="en-US" altLang="zh-CN" sz="1000" dirty="0" smtClean="0">
                  <a:solidFill>
                    <a:schemeClr val="tx1">
                      <a:lumMod val="75000"/>
                      <a:lumOff val="25000"/>
                    </a:schemeClr>
                  </a:solidFill>
                  <a:latin typeface="微软雅黑" pitchFamily="34" charset="-122"/>
                </a:rPr>
                <a:t>DML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DDL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Client API</a:t>
              </a:r>
              <a:r>
                <a:rPr lang="zh-CN" altLang="en-US" sz="1000" dirty="0" smtClean="0">
                  <a:solidFill>
                    <a:schemeClr val="tx1">
                      <a:lumMod val="75000"/>
                      <a:lumOff val="25000"/>
                    </a:schemeClr>
                  </a:solidFill>
                  <a:latin typeface="微软雅黑" pitchFamily="34" charset="-122"/>
                </a:rPr>
                <a:t>、存储方式、性能优化</a:t>
              </a:r>
              <a:endParaRPr lang="zh-CN" altLang="en-US" sz="1000" dirty="0">
                <a:solidFill>
                  <a:schemeClr val="tx1">
                    <a:lumMod val="75000"/>
                    <a:lumOff val="25000"/>
                  </a:schemeClr>
                </a:solidFill>
                <a:latin typeface="微软雅黑" pitchFamily="34" charset="-122"/>
              </a:endParaRPr>
            </a:p>
          </p:txBody>
        </p:sp>
        <p:sp>
          <p:nvSpPr>
            <p:cNvPr id="28" name="TextBox 27"/>
            <p:cNvSpPr txBox="1"/>
            <p:nvPr/>
          </p:nvSpPr>
          <p:spPr bwMode="auto">
            <a:xfrm>
              <a:off x="1409698" y="3252788"/>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1" name="组合 6"/>
          <p:cNvGrpSpPr>
            <a:grpSpLocks/>
          </p:cNvGrpSpPr>
          <p:nvPr/>
        </p:nvGrpSpPr>
        <p:grpSpPr bwMode="auto">
          <a:xfrm>
            <a:off x="1295400" y="3981450"/>
            <a:ext cx="7086600" cy="660400"/>
            <a:chOff x="1295400" y="4129088"/>
            <a:chExt cx="7086500" cy="660400"/>
          </a:xfrm>
        </p:grpSpPr>
        <p:sp>
          <p:nvSpPr>
            <p:cNvPr id="26" name="圆角矩形 25"/>
            <p:cNvSpPr/>
            <p:nvPr/>
          </p:nvSpPr>
          <p:spPr bwMode="auto">
            <a:xfrm>
              <a:off x="1295400" y="4152901"/>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28" y="4129088"/>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Zookeeper</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处理机制、</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Zookeeper Shell</a:t>
              </a:r>
              <a:r>
                <a:rPr lang="zh-CN" altLang="en-US" sz="1000" dirty="0" smtClean="0">
                  <a:solidFill>
                    <a:schemeClr val="tx1">
                      <a:lumMod val="75000"/>
                      <a:lumOff val="25000"/>
                    </a:schemeClr>
                  </a:solidFill>
                  <a:latin typeface="微软雅黑" pitchFamily="34" charset="-122"/>
                </a:rPr>
                <a:t>、功能模块</a:t>
              </a:r>
              <a:endParaRPr lang="en-US" altLang="zh-CN" sz="1000" dirty="0">
                <a:solidFill>
                  <a:schemeClr val="tx1">
                    <a:lumMod val="75000"/>
                    <a:lumOff val="25000"/>
                  </a:schemeClr>
                </a:solidFill>
                <a:latin typeface="微软雅黑" pitchFamily="34" charset="-122"/>
              </a:endParaRPr>
            </a:p>
          </p:txBody>
        </p:sp>
        <p:sp>
          <p:nvSpPr>
            <p:cNvPr id="36" name="TextBox 35"/>
            <p:cNvSpPr txBox="1"/>
            <p:nvPr/>
          </p:nvSpPr>
          <p:spPr bwMode="auto">
            <a:xfrm>
              <a:off x="1409698" y="4197351"/>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2" name="组合 4"/>
          <p:cNvGrpSpPr>
            <a:grpSpLocks/>
          </p:cNvGrpSpPr>
          <p:nvPr/>
        </p:nvGrpSpPr>
        <p:grpSpPr bwMode="auto">
          <a:xfrm>
            <a:off x="1295400" y="4800600"/>
            <a:ext cx="7086600" cy="660400"/>
            <a:chOff x="1295400" y="5073650"/>
            <a:chExt cx="7086500" cy="660400"/>
          </a:xfrm>
        </p:grpSpPr>
        <p:sp>
          <p:nvSpPr>
            <p:cNvPr id="27" name="圆角矩形 26"/>
            <p:cNvSpPr/>
            <p:nvPr/>
          </p:nvSpPr>
          <p:spPr bwMode="auto">
            <a:xfrm>
              <a:off x="1295400" y="509746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28" y="507365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Apache Pig</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设计原理、</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、关键字、综合案例、典型函数</a:t>
              </a:r>
              <a:endParaRPr lang="zh-CN" altLang="en-US" sz="1000" dirty="0">
                <a:solidFill>
                  <a:schemeClr val="tx1">
                    <a:lumMod val="75000"/>
                    <a:lumOff val="25000"/>
                  </a:schemeClr>
                </a:solidFill>
                <a:latin typeface="微软雅黑" pitchFamily="34" charset="-122"/>
              </a:endParaRPr>
            </a:p>
          </p:txBody>
        </p:sp>
        <p:sp>
          <p:nvSpPr>
            <p:cNvPr id="41" name="TextBox 40"/>
            <p:cNvSpPr txBox="1"/>
            <p:nvPr/>
          </p:nvSpPr>
          <p:spPr bwMode="auto">
            <a:xfrm>
              <a:off x="1409698" y="514191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4663672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smtClean="0"/>
              <a:t>简介</a:t>
            </a:r>
            <a:r>
              <a:rPr lang="en-US" altLang="zh-CN" b="1" dirty="0"/>
              <a:t/>
            </a:r>
            <a:br>
              <a:rPr lang="en-US" altLang="zh-CN" b="1" dirty="0"/>
            </a:br>
            <a:endParaRPr lang="zh-CN" altLang="en-US" dirty="0" smtClean="0"/>
          </a:p>
        </p:txBody>
      </p:sp>
      <p:sp>
        <p:nvSpPr>
          <p:cNvPr id="2" name="TextBox 1"/>
          <p:cNvSpPr txBox="1"/>
          <p:nvPr/>
        </p:nvSpPr>
        <p:spPr>
          <a:xfrm>
            <a:off x="152516" y="762070"/>
            <a:ext cx="8838968" cy="5909310"/>
          </a:xfrm>
          <a:prstGeom prst="rect">
            <a:avLst/>
          </a:prstGeom>
          <a:noFill/>
        </p:spPr>
        <p:txBody>
          <a:bodyPr wrap="square" rtlCol="0">
            <a:spAutoFit/>
          </a:bodyPr>
          <a:lstStyle/>
          <a:p>
            <a:r>
              <a:rPr lang="en-US" altLang="zh-CN" dirty="0">
                <a:latin typeface="+mn-ea"/>
                <a:ea typeface="+mn-ea"/>
              </a:rPr>
              <a:t>history</a:t>
            </a:r>
          </a:p>
          <a:p>
            <a:r>
              <a:rPr lang="en-US" altLang="zh-CN" dirty="0" smtClean="0">
                <a:latin typeface="+mn-ea"/>
                <a:ea typeface="+mn-ea"/>
              </a:rPr>
              <a:t>      started </a:t>
            </a:r>
            <a:r>
              <a:rPr lang="en-US" altLang="zh-CN" dirty="0">
                <a:latin typeface="+mn-ea"/>
                <a:ea typeface="+mn-ea"/>
              </a:rPr>
              <a:t>by chad </a:t>
            </a:r>
            <a:r>
              <a:rPr lang="en-US" altLang="zh-CN" dirty="0" err="1">
                <a:latin typeface="+mn-ea"/>
                <a:ea typeface="+mn-ea"/>
              </a:rPr>
              <a:t>walters</a:t>
            </a:r>
            <a:r>
              <a:rPr lang="en-US" altLang="zh-CN" dirty="0">
                <a:latin typeface="+mn-ea"/>
                <a:ea typeface="+mn-ea"/>
              </a:rPr>
              <a:t> and </a:t>
            </a:r>
            <a:r>
              <a:rPr lang="en-US" altLang="zh-CN" dirty="0" err="1">
                <a:latin typeface="+mn-ea"/>
                <a:ea typeface="+mn-ea"/>
              </a:rPr>
              <a:t>jim</a:t>
            </a:r>
            <a:endParaRPr lang="en-US" altLang="zh-CN" dirty="0">
              <a:latin typeface="+mn-ea"/>
              <a:ea typeface="+mn-ea"/>
            </a:endParaRPr>
          </a:p>
          <a:p>
            <a:r>
              <a:rPr lang="en-US" altLang="zh-CN" dirty="0" smtClean="0">
                <a:latin typeface="+mn-ea"/>
                <a:ea typeface="+mn-ea"/>
              </a:rPr>
              <a:t>      2006.11 </a:t>
            </a:r>
            <a:r>
              <a:rPr lang="en-US" altLang="zh-CN" dirty="0">
                <a:latin typeface="+mn-ea"/>
                <a:ea typeface="+mn-ea"/>
              </a:rPr>
              <a:t>G release paper on </a:t>
            </a:r>
            <a:r>
              <a:rPr lang="en-US" altLang="zh-CN" dirty="0" err="1">
                <a:latin typeface="+mn-ea"/>
                <a:ea typeface="+mn-ea"/>
              </a:rPr>
              <a:t>BigTable</a:t>
            </a:r>
            <a:endParaRPr lang="en-US" altLang="zh-CN" dirty="0">
              <a:latin typeface="+mn-ea"/>
              <a:ea typeface="+mn-ea"/>
            </a:endParaRPr>
          </a:p>
          <a:p>
            <a:r>
              <a:rPr lang="en-US" altLang="zh-CN" dirty="0" smtClean="0">
                <a:latin typeface="+mn-ea"/>
                <a:ea typeface="+mn-ea"/>
              </a:rPr>
              <a:t>      2007.2 </a:t>
            </a:r>
            <a:r>
              <a:rPr lang="en-US" altLang="zh-CN" dirty="0" err="1">
                <a:latin typeface="+mn-ea"/>
                <a:ea typeface="+mn-ea"/>
              </a:rPr>
              <a:t>inital</a:t>
            </a:r>
            <a:r>
              <a:rPr lang="en-US" altLang="zh-CN" dirty="0">
                <a:latin typeface="+mn-ea"/>
                <a:ea typeface="+mn-ea"/>
              </a:rPr>
              <a:t> </a:t>
            </a:r>
            <a:r>
              <a:rPr lang="en-US" altLang="zh-CN" dirty="0" err="1">
                <a:latin typeface="+mn-ea"/>
                <a:ea typeface="+mn-ea"/>
              </a:rPr>
              <a:t>HBase</a:t>
            </a:r>
            <a:r>
              <a:rPr lang="en-US" altLang="zh-CN" dirty="0">
                <a:latin typeface="+mn-ea"/>
                <a:ea typeface="+mn-ea"/>
              </a:rPr>
              <a:t> prototype created as </a:t>
            </a:r>
            <a:r>
              <a:rPr lang="en-US" altLang="zh-CN" dirty="0" err="1">
                <a:latin typeface="+mn-ea"/>
                <a:ea typeface="+mn-ea"/>
              </a:rPr>
              <a:t>Hadoop</a:t>
            </a:r>
            <a:r>
              <a:rPr lang="en-US" altLang="zh-CN" dirty="0">
                <a:latin typeface="+mn-ea"/>
                <a:ea typeface="+mn-ea"/>
              </a:rPr>
              <a:t> </a:t>
            </a:r>
            <a:r>
              <a:rPr lang="en-US" altLang="zh-CN" dirty="0" err="1">
                <a:latin typeface="+mn-ea"/>
                <a:ea typeface="+mn-ea"/>
              </a:rPr>
              <a:t>contrib</a:t>
            </a:r>
            <a:endParaRPr lang="en-US" altLang="zh-CN" dirty="0">
              <a:latin typeface="+mn-ea"/>
              <a:ea typeface="+mn-ea"/>
            </a:endParaRPr>
          </a:p>
          <a:p>
            <a:r>
              <a:rPr lang="en-US" altLang="zh-CN" dirty="0" smtClean="0">
                <a:latin typeface="+mn-ea"/>
                <a:ea typeface="+mn-ea"/>
              </a:rPr>
              <a:t>      2007.10 </a:t>
            </a:r>
            <a:r>
              <a:rPr lang="en-US" altLang="zh-CN" dirty="0">
                <a:latin typeface="+mn-ea"/>
                <a:ea typeface="+mn-ea"/>
              </a:rPr>
              <a:t>First useable </a:t>
            </a:r>
            <a:r>
              <a:rPr lang="en-US" altLang="zh-CN" dirty="0" err="1">
                <a:latin typeface="+mn-ea"/>
                <a:ea typeface="+mn-ea"/>
              </a:rPr>
              <a:t>Hbase</a:t>
            </a:r>
            <a:endParaRPr lang="en-US" altLang="zh-CN" dirty="0">
              <a:latin typeface="+mn-ea"/>
              <a:ea typeface="+mn-ea"/>
            </a:endParaRPr>
          </a:p>
          <a:p>
            <a:r>
              <a:rPr lang="en-US" altLang="zh-CN" dirty="0" smtClean="0">
                <a:latin typeface="+mn-ea"/>
                <a:ea typeface="+mn-ea"/>
              </a:rPr>
              <a:t>      2008.1 </a:t>
            </a:r>
            <a:r>
              <a:rPr lang="en-US" altLang="zh-CN" dirty="0" err="1">
                <a:latin typeface="+mn-ea"/>
                <a:ea typeface="+mn-ea"/>
              </a:rPr>
              <a:t>Hadoop</a:t>
            </a:r>
            <a:r>
              <a:rPr lang="en-US" altLang="zh-CN" dirty="0">
                <a:latin typeface="+mn-ea"/>
                <a:ea typeface="+mn-ea"/>
              </a:rPr>
              <a:t> become Apache top-level project and </a:t>
            </a:r>
            <a:r>
              <a:rPr lang="en-US" altLang="zh-CN" dirty="0" err="1">
                <a:latin typeface="+mn-ea"/>
                <a:ea typeface="+mn-ea"/>
              </a:rPr>
              <a:t>Hbase</a:t>
            </a:r>
            <a:r>
              <a:rPr lang="en-US" altLang="zh-CN" dirty="0">
                <a:latin typeface="+mn-ea"/>
                <a:ea typeface="+mn-ea"/>
              </a:rPr>
              <a:t> </a:t>
            </a:r>
            <a:r>
              <a:rPr lang="en-US" altLang="zh-CN" dirty="0" smtClean="0">
                <a:latin typeface="+mn-ea"/>
                <a:ea typeface="+mn-ea"/>
              </a:rPr>
              <a:t>becomes subproject</a:t>
            </a:r>
            <a:endParaRPr lang="en-US" altLang="zh-CN" dirty="0">
              <a:latin typeface="+mn-ea"/>
              <a:ea typeface="+mn-ea"/>
            </a:endParaRPr>
          </a:p>
          <a:p>
            <a:r>
              <a:rPr lang="en-US" altLang="zh-CN" dirty="0" smtClean="0">
                <a:latin typeface="+mn-ea"/>
                <a:ea typeface="+mn-ea"/>
              </a:rPr>
              <a:t>      2008.10 </a:t>
            </a:r>
            <a:r>
              <a:rPr lang="en-US" altLang="zh-CN" dirty="0" err="1">
                <a:latin typeface="+mn-ea"/>
                <a:ea typeface="+mn-ea"/>
              </a:rPr>
              <a:t>Hbase</a:t>
            </a:r>
            <a:r>
              <a:rPr lang="en-US" altLang="zh-CN" dirty="0">
                <a:latin typeface="+mn-ea"/>
                <a:ea typeface="+mn-ea"/>
              </a:rPr>
              <a:t> 0.18,0.19 released</a:t>
            </a:r>
          </a:p>
          <a:p>
            <a:r>
              <a:rPr lang="en-US" altLang="zh-CN" dirty="0">
                <a:latin typeface="+mn-ea"/>
                <a:ea typeface="+mn-ea"/>
              </a:rPr>
              <a:t> </a:t>
            </a:r>
          </a:p>
          <a:p>
            <a:r>
              <a:rPr lang="en-US" altLang="zh-CN" dirty="0" smtClean="0">
                <a:latin typeface="+mn-ea"/>
                <a:ea typeface="+mn-ea"/>
              </a:rPr>
              <a:t>      </a:t>
            </a:r>
            <a:r>
              <a:rPr lang="en-US" altLang="zh-CN" dirty="0" err="1" smtClean="0">
                <a:latin typeface="+mn-ea"/>
                <a:ea typeface="+mn-ea"/>
              </a:rPr>
              <a:t>hbase</a:t>
            </a:r>
            <a:r>
              <a:rPr lang="zh-CN" altLang="en-US" dirty="0">
                <a:latin typeface="+mn-ea"/>
                <a:ea typeface="+mn-ea"/>
              </a:rPr>
              <a:t>是</a:t>
            </a:r>
            <a:r>
              <a:rPr lang="en-US" altLang="zh-CN" dirty="0" err="1">
                <a:latin typeface="+mn-ea"/>
                <a:ea typeface="+mn-ea"/>
              </a:rPr>
              <a:t>bigtable</a:t>
            </a:r>
            <a:r>
              <a:rPr lang="zh-CN" altLang="en-US" dirty="0">
                <a:latin typeface="+mn-ea"/>
                <a:ea typeface="+mn-ea"/>
              </a:rPr>
              <a:t>的开源山寨版本。是建立的</a:t>
            </a:r>
            <a:r>
              <a:rPr lang="en-US" altLang="zh-CN" dirty="0" err="1">
                <a:latin typeface="+mn-ea"/>
                <a:ea typeface="+mn-ea"/>
              </a:rPr>
              <a:t>hdfs</a:t>
            </a:r>
            <a:r>
              <a:rPr lang="zh-CN" altLang="en-US" dirty="0">
                <a:latin typeface="+mn-ea"/>
                <a:ea typeface="+mn-ea"/>
              </a:rPr>
              <a:t>之上，提供高可靠性、高性能、列存储、可伸缩、实时读写的数据库系统。</a:t>
            </a:r>
          </a:p>
          <a:p>
            <a:r>
              <a:rPr lang="zh-CN" altLang="en-US" dirty="0" smtClean="0">
                <a:latin typeface="+mn-ea"/>
                <a:ea typeface="+mn-ea"/>
              </a:rPr>
              <a:t>      它</a:t>
            </a:r>
            <a:r>
              <a:rPr lang="zh-CN" altLang="en-US" dirty="0">
                <a:latin typeface="+mn-ea"/>
                <a:ea typeface="+mn-ea"/>
              </a:rPr>
              <a:t>介于</a:t>
            </a:r>
            <a:r>
              <a:rPr lang="en-US" altLang="zh-CN" dirty="0" err="1">
                <a:latin typeface="+mn-ea"/>
                <a:ea typeface="+mn-ea"/>
              </a:rPr>
              <a:t>nosql</a:t>
            </a:r>
            <a:r>
              <a:rPr lang="zh-CN" altLang="en-US" dirty="0">
                <a:latin typeface="+mn-ea"/>
                <a:ea typeface="+mn-ea"/>
              </a:rPr>
              <a:t>和</a:t>
            </a:r>
            <a:r>
              <a:rPr lang="en-US" altLang="zh-CN" dirty="0">
                <a:latin typeface="+mn-ea"/>
                <a:ea typeface="+mn-ea"/>
              </a:rPr>
              <a:t>RDBMS</a:t>
            </a:r>
            <a:r>
              <a:rPr lang="zh-CN" altLang="en-US" dirty="0">
                <a:latin typeface="+mn-ea"/>
                <a:ea typeface="+mn-ea"/>
              </a:rPr>
              <a:t>之间，仅能通过主键</a:t>
            </a:r>
            <a:r>
              <a:rPr lang="en-US" altLang="zh-CN" dirty="0">
                <a:latin typeface="+mn-ea"/>
                <a:ea typeface="+mn-ea"/>
              </a:rPr>
              <a:t>(row key)</a:t>
            </a:r>
            <a:r>
              <a:rPr lang="zh-CN" altLang="en-US" dirty="0">
                <a:latin typeface="+mn-ea"/>
                <a:ea typeface="+mn-ea"/>
              </a:rPr>
              <a:t>和主键的</a:t>
            </a:r>
            <a:r>
              <a:rPr lang="en-US" altLang="zh-CN" dirty="0">
                <a:latin typeface="+mn-ea"/>
                <a:ea typeface="+mn-ea"/>
              </a:rPr>
              <a:t>range</a:t>
            </a:r>
            <a:r>
              <a:rPr lang="zh-CN" altLang="en-US" dirty="0">
                <a:latin typeface="+mn-ea"/>
                <a:ea typeface="+mn-ea"/>
              </a:rPr>
              <a:t>来检索数据，仅支持单行事务</a:t>
            </a:r>
            <a:r>
              <a:rPr lang="en-US" altLang="zh-CN" dirty="0">
                <a:latin typeface="+mn-ea"/>
                <a:ea typeface="+mn-ea"/>
              </a:rPr>
              <a:t>(</a:t>
            </a:r>
            <a:r>
              <a:rPr lang="zh-CN" altLang="en-US" dirty="0">
                <a:latin typeface="+mn-ea"/>
                <a:ea typeface="+mn-ea"/>
              </a:rPr>
              <a:t>可通过</a:t>
            </a:r>
            <a:r>
              <a:rPr lang="en-US" altLang="zh-CN" dirty="0">
                <a:latin typeface="+mn-ea"/>
                <a:ea typeface="+mn-ea"/>
              </a:rPr>
              <a:t>hive</a:t>
            </a:r>
            <a:r>
              <a:rPr lang="zh-CN" altLang="en-US" dirty="0">
                <a:latin typeface="+mn-ea"/>
                <a:ea typeface="+mn-ea"/>
              </a:rPr>
              <a:t>支持来实现多表</a:t>
            </a:r>
            <a:r>
              <a:rPr lang="en-US" altLang="zh-CN" dirty="0">
                <a:latin typeface="+mn-ea"/>
                <a:ea typeface="+mn-ea"/>
              </a:rPr>
              <a:t>join</a:t>
            </a:r>
            <a:r>
              <a:rPr lang="zh-CN" altLang="en-US" dirty="0">
                <a:latin typeface="+mn-ea"/>
                <a:ea typeface="+mn-ea"/>
              </a:rPr>
              <a:t>等复杂操作</a:t>
            </a:r>
            <a:r>
              <a:rPr lang="en-US" altLang="zh-CN" dirty="0">
                <a:latin typeface="+mn-ea"/>
                <a:ea typeface="+mn-ea"/>
              </a:rPr>
              <a:t>)</a:t>
            </a:r>
            <a:r>
              <a:rPr lang="zh-CN" altLang="en-US" dirty="0">
                <a:latin typeface="+mn-ea"/>
                <a:ea typeface="+mn-ea"/>
              </a:rPr>
              <a:t>。主要用来存储非结构化和半结构化的松散数据。</a:t>
            </a:r>
          </a:p>
          <a:p>
            <a:r>
              <a:rPr lang="zh-CN" altLang="en-US" dirty="0" smtClean="0">
                <a:latin typeface="+mn-ea"/>
                <a:ea typeface="+mn-ea"/>
              </a:rPr>
              <a:t>      与</a:t>
            </a:r>
            <a:r>
              <a:rPr lang="en-US" altLang="zh-CN" dirty="0" err="1">
                <a:latin typeface="+mn-ea"/>
                <a:ea typeface="+mn-ea"/>
              </a:rPr>
              <a:t>hadoop</a:t>
            </a:r>
            <a:r>
              <a:rPr lang="zh-CN" altLang="en-US" dirty="0">
                <a:latin typeface="+mn-ea"/>
                <a:ea typeface="+mn-ea"/>
              </a:rPr>
              <a:t>一样，</a:t>
            </a:r>
            <a:r>
              <a:rPr lang="en-US" altLang="zh-CN" dirty="0" err="1">
                <a:latin typeface="+mn-ea"/>
                <a:ea typeface="+mn-ea"/>
              </a:rPr>
              <a:t>Hbase</a:t>
            </a:r>
            <a:r>
              <a:rPr lang="zh-CN" altLang="en-US" dirty="0">
                <a:latin typeface="+mn-ea"/>
                <a:ea typeface="+mn-ea"/>
              </a:rPr>
              <a:t>目标主要依靠横向扩展，通过不断增加廉价的商用服务器，来增加计算和存储能力。</a:t>
            </a:r>
          </a:p>
          <a:p>
            <a:r>
              <a:rPr lang="zh-CN" altLang="en-US" dirty="0">
                <a:latin typeface="+mn-ea"/>
                <a:ea typeface="+mn-ea"/>
              </a:rPr>
              <a:t> </a:t>
            </a:r>
          </a:p>
          <a:p>
            <a:r>
              <a:rPr lang="en-US" altLang="zh-CN" dirty="0" err="1">
                <a:latin typeface="+mn-ea"/>
                <a:ea typeface="+mn-ea"/>
              </a:rPr>
              <a:t>HBase</a:t>
            </a:r>
            <a:r>
              <a:rPr lang="zh-CN" altLang="en-US" dirty="0">
                <a:latin typeface="+mn-ea"/>
                <a:ea typeface="+mn-ea"/>
              </a:rPr>
              <a:t>中的表一般有这样的特点：</a:t>
            </a:r>
          </a:p>
          <a:p>
            <a:r>
              <a:rPr lang="en-US" altLang="zh-CN" dirty="0">
                <a:latin typeface="+mn-ea"/>
                <a:ea typeface="+mn-ea"/>
              </a:rPr>
              <a:t>1 </a:t>
            </a:r>
            <a:r>
              <a:rPr lang="zh-CN" altLang="en-US" dirty="0">
                <a:latin typeface="+mn-ea"/>
                <a:ea typeface="+mn-ea"/>
              </a:rPr>
              <a:t>大：一个表可以有上亿行，上百万列</a:t>
            </a:r>
          </a:p>
          <a:p>
            <a:r>
              <a:rPr lang="en-US" altLang="zh-CN" dirty="0">
                <a:latin typeface="+mn-ea"/>
                <a:ea typeface="+mn-ea"/>
              </a:rPr>
              <a:t>2 </a:t>
            </a:r>
            <a:r>
              <a:rPr lang="zh-CN" altLang="en-US" dirty="0">
                <a:latin typeface="+mn-ea"/>
                <a:ea typeface="+mn-ea"/>
              </a:rPr>
              <a:t>面向列</a:t>
            </a:r>
            <a:r>
              <a:rPr lang="en-US" altLang="zh-CN" dirty="0">
                <a:latin typeface="+mn-ea"/>
                <a:ea typeface="+mn-ea"/>
              </a:rPr>
              <a:t>:</a:t>
            </a:r>
            <a:r>
              <a:rPr lang="zh-CN" altLang="en-US" dirty="0">
                <a:latin typeface="+mn-ea"/>
                <a:ea typeface="+mn-ea"/>
              </a:rPr>
              <a:t>面向列</a:t>
            </a:r>
            <a:r>
              <a:rPr lang="en-US" altLang="zh-CN" dirty="0">
                <a:latin typeface="+mn-ea"/>
                <a:ea typeface="+mn-ea"/>
              </a:rPr>
              <a:t>(</a:t>
            </a:r>
            <a:r>
              <a:rPr lang="zh-CN" altLang="en-US" dirty="0">
                <a:latin typeface="+mn-ea"/>
                <a:ea typeface="+mn-ea"/>
              </a:rPr>
              <a:t>族</a:t>
            </a:r>
            <a:r>
              <a:rPr lang="en-US" altLang="zh-CN" dirty="0">
                <a:latin typeface="+mn-ea"/>
                <a:ea typeface="+mn-ea"/>
              </a:rPr>
              <a:t>)</a:t>
            </a:r>
            <a:r>
              <a:rPr lang="zh-CN" altLang="en-US" dirty="0">
                <a:latin typeface="+mn-ea"/>
                <a:ea typeface="+mn-ea"/>
              </a:rPr>
              <a:t>的存储和权限控制，列</a:t>
            </a:r>
            <a:r>
              <a:rPr lang="en-US" altLang="zh-CN" dirty="0">
                <a:latin typeface="+mn-ea"/>
                <a:ea typeface="+mn-ea"/>
              </a:rPr>
              <a:t>(</a:t>
            </a:r>
            <a:r>
              <a:rPr lang="zh-CN" altLang="en-US" dirty="0">
                <a:latin typeface="+mn-ea"/>
                <a:ea typeface="+mn-ea"/>
              </a:rPr>
              <a:t>族</a:t>
            </a:r>
            <a:r>
              <a:rPr lang="en-US" altLang="zh-CN" dirty="0">
                <a:latin typeface="+mn-ea"/>
                <a:ea typeface="+mn-ea"/>
              </a:rPr>
              <a:t>)</a:t>
            </a:r>
            <a:r>
              <a:rPr lang="zh-CN" altLang="en-US" dirty="0">
                <a:latin typeface="+mn-ea"/>
                <a:ea typeface="+mn-ea"/>
              </a:rPr>
              <a:t>独立检索。</a:t>
            </a:r>
          </a:p>
          <a:p>
            <a:r>
              <a:rPr lang="en-US" altLang="zh-CN" dirty="0">
                <a:latin typeface="+mn-ea"/>
                <a:ea typeface="+mn-ea"/>
              </a:rPr>
              <a:t>3 </a:t>
            </a:r>
            <a:r>
              <a:rPr lang="zh-CN" altLang="en-US" dirty="0">
                <a:latin typeface="+mn-ea"/>
                <a:ea typeface="+mn-ea"/>
              </a:rPr>
              <a:t>稀疏</a:t>
            </a:r>
            <a:r>
              <a:rPr lang="en-US" altLang="zh-CN" dirty="0">
                <a:latin typeface="+mn-ea"/>
                <a:ea typeface="+mn-ea"/>
              </a:rPr>
              <a:t>:</a:t>
            </a:r>
            <a:r>
              <a:rPr lang="zh-CN" altLang="en-US" dirty="0">
                <a:latin typeface="+mn-ea"/>
                <a:ea typeface="+mn-ea"/>
              </a:rPr>
              <a:t>对于为空</a:t>
            </a:r>
            <a:r>
              <a:rPr lang="en-US" altLang="zh-CN" dirty="0">
                <a:latin typeface="+mn-ea"/>
                <a:ea typeface="+mn-ea"/>
              </a:rPr>
              <a:t>(null)</a:t>
            </a:r>
            <a:r>
              <a:rPr lang="zh-CN" altLang="en-US" dirty="0">
                <a:latin typeface="+mn-ea"/>
                <a:ea typeface="+mn-ea"/>
              </a:rPr>
              <a:t>的列，并不占用存储空间，因此，表可以设计的非常稀疏。</a:t>
            </a:r>
          </a:p>
        </p:txBody>
      </p:sp>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a:t>模块</a:t>
            </a:r>
            <a:r>
              <a:rPr lang="zh-CN" altLang="en-US" dirty="0" smtClean="0"/>
              <a:t>组件</a:t>
            </a:r>
            <a:r>
              <a:rPr lang="en-US" altLang="zh-CN" b="1" dirty="0"/>
              <a:t/>
            </a:r>
            <a:br>
              <a:rPr lang="en-US" altLang="zh-CN" b="1" dirty="0"/>
            </a:br>
            <a:endParaRPr lang="zh-CN" alt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8" y="838268"/>
            <a:ext cx="360997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438" y="3200406"/>
            <a:ext cx="9067562" cy="3523209"/>
          </a:xfrm>
          <a:prstGeom prst="rect">
            <a:avLst/>
          </a:prstGeom>
          <a:noFill/>
        </p:spPr>
        <p:txBody>
          <a:bodyPr wrap="square" rtlCol="0">
            <a:spAutoFit/>
          </a:bodyPr>
          <a:lstStyle/>
          <a:p>
            <a:pPr>
              <a:lnSpc>
                <a:spcPts val="2700"/>
              </a:lnSpc>
            </a:pPr>
            <a:r>
              <a:rPr lang="en-US" altLang="zh-CN" dirty="0" smtClean="0">
                <a:latin typeface="+mn-ea"/>
                <a:ea typeface="+mn-ea"/>
              </a:rPr>
              <a:t>      Native </a:t>
            </a:r>
            <a:r>
              <a:rPr lang="en-US" altLang="zh-CN" dirty="0">
                <a:latin typeface="+mn-ea"/>
                <a:ea typeface="+mn-ea"/>
              </a:rPr>
              <a:t>Java API</a:t>
            </a:r>
            <a:r>
              <a:rPr lang="zh-CN" altLang="en-US" dirty="0">
                <a:latin typeface="+mn-ea"/>
                <a:ea typeface="+mn-ea"/>
              </a:rPr>
              <a:t>，最常规和高效的访问方式，适合</a:t>
            </a:r>
            <a:r>
              <a:rPr lang="en-US" altLang="zh-CN" dirty="0" err="1">
                <a:latin typeface="+mn-ea"/>
                <a:ea typeface="+mn-ea"/>
              </a:rPr>
              <a:t>Hadoop</a:t>
            </a:r>
            <a:r>
              <a:rPr lang="en-US" altLang="zh-CN" dirty="0">
                <a:latin typeface="+mn-ea"/>
                <a:ea typeface="+mn-ea"/>
              </a:rPr>
              <a:t> </a:t>
            </a:r>
            <a:r>
              <a:rPr lang="en-US" altLang="zh-CN" dirty="0" err="1">
                <a:latin typeface="+mn-ea"/>
                <a:ea typeface="+mn-ea"/>
              </a:rPr>
              <a:t>MapReduce</a:t>
            </a:r>
            <a:r>
              <a:rPr lang="en-US" altLang="zh-CN" dirty="0">
                <a:latin typeface="+mn-ea"/>
                <a:ea typeface="+mn-ea"/>
              </a:rPr>
              <a:t> Job</a:t>
            </a:r>
            <a:r>
              <a:rPr lang="zh-CN" altLang="en-US" dirty="0">
                <a:latin typeface="+mn-ea"/>
                <a:ea typeface="+mn-ea"/>
              </a:rPr>
              <a:t>并行批处理</a:t>
            </a:r>
            <a:r>
              <a:rPr lang="en-US" altLang="zh-CN" dirty="0" err="1">
                <a:latin typeface="+mn-ea"/>
                <a:ea typeface="+mn-ea"/>
              </a:rPr>
              <a:t>HBase</a:t>
            </a:r>
            <a:r>
              <a:rPr lang="zh-CN" altLang="en-US" dirty="0">
                <a:latin typeface="+mn-ea"/>
                <a:ea typeface="+mn-ea"/>
              </a:rPr>
              <a:t>表</a:t>
            </a:r>
            <a:r>
              <a:rPr lang="zh-CN" altLang="en-US" dirty="0" smtClean="0">
                <a:latin typeface="+mn-ea"/>
                <a:ea typeface="+mn-ea"/>
              </a:rPr>
              <a:t>数据</a:t>
            </a:r>
            <a:endParaRPr lang="zh-CN" altLang="en-US" dirty="0">
              <a:latin typeface="+mn-ea"/>
              <a:ea typeface="+mn-ea"/>
            </a:endParaRPr>
          </a:p>
          <a:p>
            <a:pPr>
              <a:lnSpc>
                <a:spcPts val="2700"/>
              </a:lnSpc>
            </a:pPr>
            <a:r>
              <a:rPr lang="en-US" altLang="zh-CN" dirty="0" smtClean="0">
                <a:latin typeface="+mn-ea"/>
                <a:ea typeface="+mn-ea"/>
              </a:rPr>
              <a:t>      </a:t>
            </a:r>
            <a:r>
              <a:rPr lang="en-US" altLang="zh-CN" dirty="0" err="1" smtClean="0">
                <a:latin typeface="+mn-ea"/>
                <a:ea typeface="+mn-ea"/>
              </a:rPr>
              <a:t>HBase</a:t>
            </a:r>
            <a:r>
              <a:rPr lang="en-US" altLang="zh-CN" dirty="0" smtClean="0">
                <a:latin typeface="+mn-ea"/>
                <a:ea typeface="+mn-ea"/>
              </a:rPr>
              <a:t> </a:t>
            </a:r>
            <a:r>
              <a:rPr lang="en-US" altLang="zh-CN" dirty="0">
                <a:latin typeface="+mn-ea"/>
                <a:ea typeface="+mn-ea"/>
              </a:rPr>
              <a:t>Shell</a:t>
            </a:r>
            <a:r>
              <a:rPr lang="zh-CN" altLang="en-US" dirty="0">
                <a:latin typeface="+mn-ea"/>
                <a:ea typeface="+mn-ea"/>
              </a:rPr>
              <a:t>，</a:t>
            </a:r>
            <a:r>
              <a:rPr lang="en-US" altLang="zh-CN" dirty="0" err="1">
                <a:latin typeface="+mn-ea"/>
                <a:ea typeface="+mn-ea"/>
              </a:rPr>
              <a:t>HBase</a:t>
            </a:r>
            <a:r>
              <a:rPr lang="zh-CN" altLang="en-US" dirty="0">
                <a:latin typeface="+mn-ea"/>
                <a:ea typeface="+mn-ea"/>
              </a:rPr>
              <a:t>的命令行工具，最简单的接口，适合</a:t>
            </a:r>
            <a:r>
              <a:rPr lang="en-US" altLang="zh-CN" dirty="0" err="1">
                <a:latin typeface="+mn-ea"/>
                <a:ea typeface="+mn-ea"/>
              </a:rPr>
              <a:t>HBase</a:t>
            </a:r>
            <a:r>
              <a:rPr lang="zh-CN" altLang="en-US" dirty="0">
                <a:latin typeface="+mn-ea"/>
                <a:ea typeface="+mn-ea"/>
              </a:rPr>
              <a:t>管理</a:t>
            </a:r>
            <a:r>
              <a:rPr lang="zh-CN" altLang="en-US" dirty="0" smtClean="0">
                <a:latin typeface="+mn-ea"/>
                <a:ea typeface="+mn-ea"/>
              </a:rPr>
              <a:t>使用</a:t>
            </a:r>
            <a:endParaRPr lang="zh-CN" altLang="en-US" dirty="0">
              <a:latin typeface="+mn-ea"/>
              <a:ea typeface="+mn-ea"/>
            </a:endParaRPr>
          </a:p>
          <a:p>
            <a:pPr>
              <a:lnSpc>
                <a:spcPts val="2700"/>
              </a:lnSpc>
            </a:pPr>
            <a:r>
              <a:rPr lang="en-US" altLang="zh-CN" dirty="0" smtClean="0">
                <a:latin typeface="+mn-ea"/>
                <a:ea typeface="+mn-ea"/>
              </a:rPr>
              <a:t>      Thrift </a:t>
            </a:r>
            <a:r>
              <a:rPr lang="en-US" altLang="zh-CN" dirty="0">
                <a:latin typeface="+mn-ea"/>
                <a:ea typeface="+mn-ea"/>
              </a:rPr>
              <a:t>Gateway</a:t>
            </a:r>
            <a:r>
              <a:rPr lang="zh-CN" altLang="en-US" dirty="0">
                <a:latin typeface="+mn-ea"/>
                <a:ea typeface="+mn-ea"/>
              </a:rPr>
              <a:t>，利用</a:t>
            </a:r>
            <a:r>
              <a:rPr lang="en-US" altLang="zh-CN" dirty="0">
                <a:latin typeface="+mn-ea"/>
                <a:ea typeface="+mn-ea"/>
              </a:rPr>
              <a:t>Thrift</a:t>
            </a:r>
            <a:r>
              <a:rPr lang="zh-CN" altLang="en-US" dirty="0">
                <a:latin typeface="+mn-ea"/>
                <a:ea typeface="+mn-ea"/>
              </a:rPr>
              <a:t>序列化技术，支持</a:t>
            </a:r>
            <a:r>
              <a:rPr lang="en-US" altLang="zh-CN" dirty="0">
                <a:latin typeface="+mn-ea"/>
                <a:ea typeface="+mn-ea"/>
              </a:rPr>
              <a:t>C++</a:t>
            </a:r>
            <a:r>
              <a:rPr lang="zh-CN" altLang="en-US" dirty="0">
                <a:latin typeface="+mn-ea"/>
                <a:ea typeface="+mn-ea"/>
              </a:rPr>
              <a:t>，</a:t>
            </a:r>
            <a:r>
              <a:rPr lang="en-US" altLang="zh-CN" dirty="0">
                <a:latin typeface="+mn-ea"/>
                <a:ea typeface="+mn-ea"/>
              </a:rPr>
              <a:t>PHP</a:t>
            </a:r>
            <a:r>
              <a:rPr lang="zh-CN" altLang="en-US" dirty="0">
                <a:latin typeface="+mn-ea"/>
                <a:ea typeface="+mn-ea"/>
              </a:rPr>
              <a:t>，</a:t>
            </a:r>
            <a:r>
              <a:rPr lang="en-US" altLang="zh-CN" dirty="0">
                <a:latin typeface="+mn-ea"/>
                <a:ea typeface="+mn-ea"/>
              </a:rPr>
              <a:t>Python</a:t>
            </a:r>
            <a:r>
              <a:rPr lang="zh-CN" altLang="en-US" dirty="0">
                <a:latin typeface="+mn-ea"/>
                <a:ea typeface="+mn-ea"/>
              </a:rPr>
              <a:t>等多种语言，适合其他异构系统在线访问</a:t>
            </a:r>
            <a:r>
              <a:rPr lang="en-US" altLang="zh-CN" dirty="0" err="1">
                <a:latin typeface="+mn-ea"/>
                <a:ea typeface="+mn-ea"/>
              </a:rPr>
              <a:t>HBase</a:t>
            </a:r>
            <a:r>
              <a:rPr lang="zh-CN" altLang="en-US" dirty="0">
                <a:latin typeface="+mn-ea"/>
                <a:ea typeface="+mn-ea"/>
              </a:rPr>
              <a:t>表</a:t>
            </a:r>
            <a:r>
              <a:rPr lang="zh-CN" altLang="en-US" dirty="0" smtClean="0">
                <a:latin typeface="+mn-ea"/>
                <a:ea typeface="+mn-ea"/>
              </a:rPr>
              <a:t>数据</a:t>
            </a:r>
            <a:endParaRPr lang="zh-CN" altLang="en-US" dirty="0">
              <a:latin typeface="+mn-ea"/>
              <a:ea typeface="+mn-ea"/>
            </a:endParaRPr>
          </a:p>
          <a:p>
            <a:pPr>
              <a:lnSpc>
                <a:spcPts val="2700"/>
              </a:lnSpc>
            </a:pPr>
            <a:r>
              <a:rPr lang="en-US" altLang="zh-CN" dirty="0" smtClean="0">
                <a:latin typeface="+mn-ea"/>
                <a:ea typeface="+mn-ea"/>
              </a:rPr>
              <a:t>      REST </a:t>
            </a:r>
            <a:r>
              <a:rPr lang="en-US" altLang="zh-CN" dirty="0">
                <a:latin typeface="+mn-ea"/>
                <a:ea typeface="+mn-ea"/>
              </a:rPr>
              <a:t>Gateway</a:t>
            </a:r>
            <a:r>
              <a:rPr lang="zh-CN" altLang="en-US" dirty="0">
                <a:latin typeface="+mn-ea"/>
                <a:ea typeface="+mn-ea"/>
              </a:rPr>
              <a:t>，支持</a:t>
            </a:r>
            <a:r>
              <a:rPr lang="en-US" altLang="zh-CN" dirty="0">
                <a:latin typeface="+mn-ea"/>
                <a:ea typeface="+mn-ea"/>
              </a:rPr>
              <a:t>REST </a:t>
            </a:r>
            <a:r>
              <a:rPr lang="zh-CN" altLang="en-US" dirty="0">
                <a:latin typeface="+mn-ea"/>
                <a:ea typeface="+mn-ea"/>
              </a:rPr>
              <a:t>风格的</a:t>
            </a:r>
            <a:r>
              <a:rPr lang="en-US" altLang="zh-CN" dirty="0">
                <a:latin typeface="+mn-ea"/>
                <a:ea typeface="+mn-ea"/>
              </a:rPr>
              <a:t>Http API</a:t>
            </a:r>
            <a:r>
              <a:rPr lang="zh-CN" altLang="en-US" dirty="0">
                <a:latin typeface="+mn-ea"/>
                <a:ea typeface="+mn-ea"/>
              </a:rPr>
              <a:t>访问</a:t>
            </a:r>
            <a:r>
              <a:rPr lang="en-US" altLang="zh-CN" dirty="0" err="1">
                <a:latin typeface="+mn-ea"/>
                <a:ea typeface="+mn-ea"/>
              </a:rPr>
              <a:t>HBase</a:t>
            </a:r>
            <a:r>
              <a:rPr lang="en-US" altLang="zh-CN" dirty="0">
                <a:latin typeface="+mn-ea"/>
                <a:ea typeface="+mn-ea"/>
              </a:rPr>
              <a:t>, </a:t>
            </a:r>
            <a:r>
              <a:rPr lang="zh-CN" altLang="en-US" dirty="0">
                <a:latin typeface="+mn-ea"/>
                <a:ea typeface="+mn-ea"/>
              </a:rPr>
              <a:t>解除了语言</a:t>
            </a:r>
            <a:r>
              <a:rPr lang="zh-CN" altLang="en-US" dirty="0" smtClean="0">
                <a:latin typeface="+mn-ea"/>
                <a:ea typeface="+mn-ea"/>
              </a:rPr>
              <a:t>限制</a:t>
            </a:r>
            <a:endParaRPr lang="zh-CN" altLang="en-US" dirty="0">
              <a:latin typeface="+mn-ea"/>
              <a:ea typeface="+mn-ea"/>
            </a:endParaRPr>
          </a:p>
          <a:p>
            <a:pPr>
              <a:lnSpc>
                <a:spcPts val="2700"/>
              </a:lnSpc>
            </a:pPr>
            <a:r>
              <a:rPr lang="en-US" altLang="zh-CN" dirty="0" smtClean="0">
                <a:latin typeface="+mn-ea"/>
                <a:ea typeface="+mn-ea"/>
              </a:rPr>
              <a:t>      Pig</a:t>
            </a:r>
            <a:r>
              <a:rPr lang="zh-CN" altLang="en-US" dirty="0">
                <a:latin typeface="+mn-ea"/>
                <a:ea typeface="+mn-ea"/>
              </a:rPr>
              <a:t>，可以使用</a:t>
            </a:r>
            <a:r>
              <a:rPr lang="en-US" altLang="zh-CN" dirty="0">
                <a:latin typeface="+mn-ea"/>
                <a:ea typeface="+mn-ea"/>
              </a:rPr>
              <a:t>Pig Latin</a:t>
            </a:r>
            <a:r>
              <a:rPr lang="zh-CN" altLang="en-US" dirty="0">
                <a:latin typeface="+mn-ea"/>
                <a:ea typeface="+mn-ea"/>
              </a:rPr>
              <a:t>流式编程语言来操作</a:t>
            </a:r>
            <a:r>
              <a:rPr lang="en-US" altLang="zh-CN" dirty="0" err="1">
                <a:latin typeface="+mn-ea"/>
                <a:ea typeface="+mn-ea"/>
              </a:rPr>
              <a:t>HBase</a:t>
            </a:r>
            <a:r>
              <a:rPr lang="zh-CN" altLang="en-US" dirty="0">
                <a:latin typeface="+mn-ea"/>
                <a:ea typeface="+mn-ea"/>
              </a:rPr>
              <a:t>中的数据，和</a:t>
            </a:r>
            <a:r>
              <a:rPr lang="en-US" altLang="zh-CN" dirty="0">
                <a:latin typeface="+mn-ea"/>
                <a:ea typeface="+mn-ea"/>
              </a:rPr>
              <a:t>Hive</a:t>
            </a:r>
            <a:r>
              <a:rPr lang="zh-CN" altLang="en-US" dirty="0">
                <a:latin typeface="+mn-ea"/>
                <a:ea typeface="+mn-ea"/>
              </a:rPr>
              <a:t>类似，本质最终也是编译成</a:t>
            </a:r>
            <a:r>
              <a:rPr lang="en-US" altLang="zh-CN" dirty="0" err="1">
                <a:latin typeface="+mn-ea"/>
                <a:ea typeface="+mn-ea"/>
              </a:rPr>
              <a:t>MapReduce</a:t>
            </a:r>
            <a:r>
              <a:rPr lang="en-US" altLang="zh-CN" dirty="0">
                <a:latin typeface="+mn-ea"/>
                <a:ea typeface="+mn-ea"/>
              </a:rPr>
              <a:t> Job</a:t>
            </a:r>
            <a:r>
              <a:rPr lang="zh-CN" altLang="en-US" dirty="0">
                <a:latin typeface="+mn-ea"/>
                <a:ea typeface="+mn-ea"/>
              </a:rPr>
              <a:t>来处理</a:t>
            </a:r>
            <a:r>
              <a:rPr lang="en-US" altLang="zh-CN" dirty="0" err="1">
                <a:latin typeface="+mn-ea"/>
                <a:ea typeface="+mn-ea"/>
              </a:rPr>
              <a:t>HBase</a:t>
            </a:r>
            <a:r>
              <a:rPr lang="zh-CN" altLang="en-US" dirty="0">
                <a:latin typeface="+mn-ea"/>
                <a:ea typeface="+mn-ea"/>
              </a:rPr>
              <a:t>表数据，适合做数据</a:t>
            </a:r>
            <a:r>
              <a:rPr lang="zh-CN" altLang="en-US" dirty="0" smtClean="0">
                <a:latin typeface="+mn-ea"/>
                <a:ea typeface="+mn-ea"/>
              </a:rPr>
              <a:t>统计</a:t>
            </a:r>
            <a:endParaRPr lang="zh-CN" altLang="en-US" dirty="0">
              <a:latin typeface="+mn-ea"/>
              <a:ea typeface="+mn-ea"/>
            </a:endParaRPr>
          </a:p>
          <a:p>
            <a:pPr>
              <a:lnSpc>
                <a:spcPts val="2700"/>
              </a:lnSpc>
            </a:pPr>
            <a:r>
              <a:rPr lang="en-US" altLang="zh-CN" dirty="0" smtClean="0">
                <a:latin typeface="+mn-ea"/>
                <a:ea typeface="+mn-ea"/>
              </a:rPr>
              <a:t>      Hive</a:t>
            </a:r>
            <a:r>
              <a:rPr lang="zh-CN" altLang="en-US" dirty="0">
                <a:latin typeface="+mn-ea"/>
                <a:ea typeface="+mn-ea"/>
              </a:rPr>
              <a:t>，当前</a:t>
            </a:r>
            <a:r>
              <a:rPr lang="en-US" altLang="zh-CN" dirty="0">
                <a:latin typeface="+mn-ea"/>
                <a:ea typeface="+mn-ea"/>
              </a:rPr>
              <a:t>Hive</a:t>
            </a:r>
            <a:r>
              <a:rPr lang="zh-CN" altLang="en-US" dirty="0">
                <a:latin typeface="+mn-ea"/>
                <a:ea typeface="+mn-ea"/>
              </a:rPr>
              <a:t>的</a:t>
            </a:r>
            <a:r>
              <a:rPr lang="en-US" altLang="zh-CN" dirty="0">
                <a:latin typeface="+mn-ea"/>
                <a:ea typeface="+mn-ea"/>
              </a:rPr>
              <a:t>Release</a:t>
            </a:r>
            <a:r>
              <a:rPr lang="zh-CN" altLang="en-US" dirty="0">
                <a:latin typeface="+mn-ea"/>
                <a:ea typeface="+mn-ea"/>
              </a:rPr>
              <a:t>版本尚没有加入对</a:t>
            </a:r>
            <a:r>
              <a:rPr lang="en-US" altLang="zh-CN" dirty="0" err="1">
                <a:latin typeface="+mn-ea"/>
                <a:ea typeface="+mn-ea"/>
              </a:rPr>
              <a:t>HBase</a:t>
            </a:r>
            <a:r>
              <a:rPr lang="zh-CN" altLang="en-US" dirty="0">
                <a:latin typeface="+mn-ea"/>
                <a:ea typeface="+mn-ea"/>
              </a:rPr>
              <a:t>的支持，但在下一个版本</a:t>
            </a:r>
            <a:r>
              <a:rPr lang="en-US" altLang="zh-CN" dirty="0">
                <a:latin typeface="+mn-ea"/>
                <a:ea typeface="+mn-ea"/>
              </a:rPr>
              <a:t>Hive 0.7.0</a:t>
            </a:r>
            <a:r>
              <a:rPr lang="zh-CN" altLang="en-US" dirty="0">
                <a:latin typeface="+mn-ea"/>
                <a:ea typeface="+mn-ea"/>
              </a:rPr>
              <a:t>中将会支持</a:t>
            </a:r>
            <a:r>
              <a:rPr lang="en-US" altLang="zh-CN" dirty="0" err="1">
                <a:latin typeface="+mn-ea"/>
                <a:ea typeface="+mn-ea"/>
              </a:rPr>
              <a:t>HBase</a:t>
            </a:r>
            <a:r>
              <a:rPr lang="zh-CN" altLang="en-US" dirty="0">
                <a:latin typeface="+mn-ea"/>
                <a:ea typeface="+mn-ea"/>
              </a:rPr>
              <a:t>，可以使用类似</a:t>
            </a:r>
            <a:r>
              <a:rPr lang="en-US" altLang="zh-CN" dirty="0">
                <a:latin typeface="+mn-ea"/>
                <a:ea typeface="+mn-ea"/>
              </a:rPr>
              <a:t>SQL</a:t>
            </a:r>
            <a:r>
              <a:rPr lang="zh-CN" altLang="en-US" dirty="0">
                <a:latin typeface="+mn-ea"/>
                <a:ea typeface="+mn-ea"/>
              </a:rPr>
              <a:t>语言来访问</a:t>
            </a:r>
            <a:r>
              <a:rPr lang="en-US" altLang="zh-CN" dirty="0" err="1">
                <a:latin typeface="+mn-ea"/>
                <a:ea typeface="+mn-ea"/>
              </a:rPr>
              <a:t>HBase</a:t>
            </a:r>
            <a:endParaRPr lang="zh-CN" altLang="en-US" dirty="0">
              <a:latin typeface="+mn-ea"/>
              <a:ea typeface="+mn-ea"/>
            </a:endParaRPr>
          </a:p>
        </p:txBody>
      </p:sp>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smtClean="0"/>
              <a:t>数据模型</a:t>
            </a:r>
            <a:r>
              <a:rPr lang="en-US" altLang="zh-CN" b="1" dirty="0"/>
              <a:t/>
            </a:r>
            <a:br>
              <a:rPr lang="en-US" altLang="zh-CN" b="1" dirty="0"/>
            </a:br>
            <a:endParaRPr lang="zh-CN" altLang="en-US"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53"/>
            <a:ext cx="9118364" cy="419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Hadoop</a:t>
            </a:r>
            <a:r>
              <a:rPr lang="en-US" altLang="zh-CN" dirty="0"/>
              <a:t> </a:t>
            </a:r>
            <a:r>
              <a:rPr lang="zh-CN" altLang="en-US" dirty="0"/>
              <a:t>生态圈</a:t>
            </a:r>
            <a:r>
              <a:rPr lang="en-US" altLang="zh-CN" b="1" dirty="0"/>
              <a:t/>
            </a:r>
            <a:br>
              <a:rPr lang="en-US" altLang="zh-CN" b="1" dirty="0"/>
            </a:br>
            <a:endParaRPr lang="zh-CN" altLang="en-US" dirty="0" smtClean="0"/>
          </a:p>
        </p:txBody>
      </p:sp>
      <p:sp>
        <p:nvSpPr>
          <p:cNvPr id="2" name="矩形 1"/>
          <p:cNvSpPr/>
          <p:nvPr/>
        </p:nvSpPr>
        <p:spPr>
          <a:xfrm>
            <a:off x="76318" y="571576"/>
            <a:ext cx="8915106" cy="6275885"/>
          </a:xfrm>
          <a:prstGeom prst="rect">
            <a:avLst/>
          </a:prstGeom>
        </p:spPr>
        <p:txBody>
          <a:bodyPr wrap="square">
            <a:spAutoFit/>
          </a:bodyPr>
          <a:lstStyle/>
          <a:p>
            <a:pPr>
              <a:lnSpc>
                <a:spcPct val="150000"/>
              </a:lnSpc>
            </a:pPr>
            <a:r>
              <a:rPr lang="zh-CN" altLang="en-US" dirty="0">
                <a:latin typeface="+mn-ea"/>
                <a:ea typeface="+mn-ea"/>
              </a:rPr>
              <a:t>数据抓取系统 － </a:t>
            </a:r>
            <a:r>
              <a:rPr lang="en-US" altLang="zh-CN" dirty="0" err="1">
                <a:latin typeface="+mn-ea"/>
                <a:ea typeface="+mn-ea"/>
              </a:rPr>
              <a:t>Nutch</a:t>
            </a:r>
            <a:endParaRPr lang="en-US" altLang="zh-CN" dirty="0">
              <a:latin typeface="+mn-ea"/>
              <a:ea typeface="+mn-ea"/>
            </a:endParaRPr>
          </a:p>
          <a:p>
            <a:pPr>
              <a:lnSpc>
                <a:spcPct val="150000"/>
              </a:lnSpc>
            </a:pPr>
            <a:r>
              <a:rPr lang="zh-CN" altLang="en-US" dirty="0">
                <a:latin typeface="+mn-ea"/>
                <a:ea typeface="+mn-ea"/>
              </a:rPr>
              <a:t>海量数据怎么存，当然是用分布式文件系统 － </a:t>
            </a:r>
            <a:r>
              <a:rPr lang="en-US" altLang="zh-CN" dirty="0">
                <a:latin typeface="+mn-ea"/>
                <a:ea typeface="+mn-ea"/>
              </a:rPr>
              <a:t>HDFS</a:t>
            </a:r>
          </a:p>
          <a:p>
            <a:pPr>
              <a:lnSpc>
                <a:spcPct val="150000"/>
              </a:lnSpc>
            </a:pPr>
            <a:r>
              <a:rPr lang="zh-CN" altLang="en-US" dirty="0">
                <a:latin typeface="+mn-ea"/>
                <a:ea typeface="+mn-ea"/>
              </a:rPr>
              <a:t>数据怎么用呢，分析，处理</a:t>
            </a:r>
          </a:p>
          <a:p>
            <a:pPr>
              <a:lnSpc>
                <a:spcPct val="150000"/>
              </a:lnSpc>
            </a:pPr>
            <a:r>
              <a:rPr lang="en-US" altLang="zh-CN" dirty="0" err="1">
                <a:latin typeface="+mn-ea"/>
                <a:ea typeface="+mn-ea"/>
              </a:rPr>
              <a:t>MapReduce</a:t>
            </a:r>
            <a:r>
              <a:rPr lang="zh-CN" altLang="en-US" dirty="0">
                <a:latin typeface="+mn-ea"/>
                <a:ea typeface="+mn-ea"/>
              </a:rPr>
              <a:t>框架，让你编写代码来实现对大数据的分析工作</a:t>
            </a:r>
          </a:p>
          <a:p>
            <a:pPr>
              <a:lnSpc>
                <a:spcPct val="150000"/>
              </a:lnSpc>
            </a:pPr>
            <a:r>
              <a:rPr lang="zh-CN" altLang="en-US" dirty="0">
                <a:latin typeface="+mn-ea"/>
                <a:ea typeface="+mn-ea"/>
              </a:rPr>
              <a:t>非结构化数据（日志）收集处理 － </a:t>
            </a:r>
            <a:r>
              <a:rPr lang="en-US" altLang="zh-CN" dirty="0" err="1">
                <a:latin typeface="+mn-ea"/>
                <a:ea typeface="+mn-ea"/>
              </a:rPr>
              <a:t>fuse,webdav</a:t>
            </a:r>
            <a:r>
              <a:rPr lang="en-US" altLang="zh-CN" dirty="0">
                <a:latin typeface="+mn-ea"/>
                <a:ea typeface="+mn-ea"/>
              </a:rPr>
              <a:t>, </a:t>
            </a:r>
            <a:r>
              <a:rPr lang="en-US" altLang="zh-CN" dirty="0" err="1">
                <a:latin typeface="+mn-ea"/>
                <a:ea typeface="+mn-ea"/>
              </a:rPr>
              <a:t>chukwa</a:t>
            </a:r>
            <a:r>
              <a:rPr lang="en-US" altLang="zh-CN" dirty="0">
                <a:latin typeface="+mn-ea"/>
                <a:ea typeface="+mn-ea"/>
              </a:rPr>
              <a:t>, flume, Scribe</a:t>
            </a:r>
          </a:p>
          <a:p>
            <a:pPr>
              <a:lnSpc>
                <a:spcPct val="150000"/>
              </a:lnSpc>
            </a:pPr>
            <a:r>
              <a:rPr lang="zh-CN" altLang="en-US" dirty="0">
                <a:latin typeface="+mn-ea"/>
                <a:ea typeface="+mn-ea"/>
              </a:rPr>
              <a:t>数据导入到</a:t>
            </a:r>
            <a:r>
              <a:rPr lang="en-US" altLang="zh-CN" dirty="0">
                <a:latin typeface="+mn-ea"/>
                <a:ea typeface="+mn-ea"/>
              </a:rPr>
              <a:t>HDFS</a:t>
            </a:r>
            <a:r>
              <a:rPr lang="zh-CN" altLang="en-US" dirty="0">
                <a:latin typeface="+mn-ea"/>
                <a:ea typeface="+mn-ea"/>
              </a:rPr>
              <a:t>中，至此</a:t>
            </a:r>
            <a:r>
              <a:rPr lang="en-US" altLang="zh-CN" dirty="0">
                <a:latin typeface="+mn-ea"/>
                <a:ea typeface="+mn-ea"/>
              </a:rPr>
              <a:t>RDBSM</a:t>
            </a:r>
            <a:r>
              <a:rPr lang="zh-CN" altLang="en-US" dirty="0">
                <a:latin typeface="+mn-ea"/>
                <a:ea typeface="+mn-ea"/>
              </a:rPr>
              <a:t>也可以加入</a:t>
            </a:r>
            <a:r>
              <a:rPr lang="en-US" altLang="zh-CN" dirty="0">
                <a:latin typeface="+mn-ea"/>
                <a:ea typeface="+mn-ea"/>
              </a:rPr>
              <a:t>HDFS</a:t>
            </a:r>
            <a:r>
              <a:rPr lang="zh-CN" altLang="en-US" dirty="0">
                <a:latin typeface="+mn-ea"/>
                <a:ea typeface="+mn-ea"/>
              </a:rPr>
              <a:t>的狂欢了 － </a:t>
            </a:r>
            <a:r>
              <a:rPr lang="en-US" altLang="zh-CN" dirty="0" err="1">
                <a:latin typeface="+mn-ea"/>
                <a:ea typeface="+mn-ea"/>
              </a:rPr>
              <a:t>Hiho</a:t>
            </a:r>
            <a:r>
              <a:rPr lang="en-US" altLang="zh-CN" dirty="0">
                <a:latin typeface="+mn-ea"/>
                <a:ea typeface="+mn-ea"/>
              </a:rPr>
              <a:t>, </a:t>
            </a:r>
            <a:r>
              <a:rPr lang="en-US" altLang="zh-CN" dirty="0" err="1">
                <a:latin typeface="+mn-ea"/>
                <a:ea typeface="+mn-ea"/>
              </a:rPr>
              <a:t>sqoop</a:t>
            </a:r>
            <a:endParaRPr lang="en-US" altLang="zh-CN" dirty="0">
              <a:latin typeface="+mn-ea"/>
              <a:ea typeface="+mn-ea"/>
            </a:endParaRPr>
          </a:p>
          <a:p>
            <a:pPr>
              <a:lnSpc>
                <a:spcPct val="150000"/>
              </a:lnSpc>
            </a:pPr>
            <a:r>
              <a:rPr lang="en-US" altLang="zh-CN" dirty="0" err="1">
                <a:latin typeface="+mn-ea"/>
                <a:ea typeface="+mn-ea"/>
              </a:rPr>
              <a:t>MapReduce</a:t>
            </a:r>
            <a:r>
              <a:rPr lang="zh-CN" altLang="en-US" dirty="0">
                <a:latin typeface="+mn-ea"/>
                <a:ea typeface="+mn-ea"/>
              </a:rPr>
              <a:t>太麻烦，好吧，让你用熟悉的方式来操作</a:t>
            </a:r>
            <a:r>
              <a:rPr lang="en-US" altLang="zh-CN" dirty="0" err="1">
                <a:latin typeface="+mn-ea"/>
                <a:ea typeface="+mn-ea"/>
              </a:rPr>
              <a:t>Hadoop</a:t>
            </a:r>
            <a:r>
              <a:rPr lang="zh-CN" altLang="en-US" dirty="0">
                <a:latin typeface="+mn-ea"/>
                <a:ea typeface="+mn-ea"/>
              </a:rPr>
              <a:t>里的数据 </a:t>
            </a:r>
            <a:r>
              <a:rPr lang="en-US" altLang="zh-CN" dirty="0">
                <a:latin typeface="+mn-ea"/>
                <a:ea typeface="+mn-ea"/>
              </a:rPr>
              <a:t>– Pig, Hive, </a:t>
            </a:r>
            <a:r>
              <a:rPr lang="en-US" altLang="zh-CN" dirty="0" err="1">
                <a:latin typeface="+mn-ea"/>
                <a:ea typeface="+mn-ea"/>
              </a:rPr>
              <a:t>Jaql</a:t>
            </a:r>
            <a:endParaRPr lang="en-US" altLang="zh-CN" dirty="0">
              <a:latin typeface="+mn-ea"/>
              <a:ea typeface="+mn-ea"/>
            </a:endParaRPr>
          </a:p>
          <a:p>
            <a:pPr>
              <a:lnSpc>
                <a:spcPct val="150000"/>
              </a:lnSpc>
            </a:pPr>
            <a:r>
              <a:rPr lang="zh-CN" altLang="en-US" dirty="0">
                <a:latin typeface="+mn-ea"/>
                <a:ea typeface="+mn-ea"/>
              </a:rPr>
              <a:t>让你的数据可见 － </a:t>
            </a:r>
            <a:r>
              <a:rPr lang="en-US" altLang="zh-CN" dirty="0">
                <a:latin typeface="+mn-ea"/>
                <a:ea typeface="+mn-ea"/>
              </a:rPr>
              <a:t>drilldown, </a:t>
            </a:r>
            <a:r>
              <a:rPr lang="en-US" altLang="zh-CN" dirty="0" err="1">
                <a:latin typeface="+mn-ea"/>
                <a:ea typeface="+mn-ea"/>
              </a:rPr>
              <a:t>Intellicus</a:t>
            </a:r>
            <a:endParaRPr lang="en-US" altLang="zh-CN" dirty="0">
              <a:latin typeface="+mn-ea"/>
              <a:ea typeface="+mn-ea"/>
            </a:endParaRPr>
          </a:p>
          <a:p>
            <a:pPr>
              <a:lnSpc>
                <a:spcPct val="150000"/>
              </a:lnSpc>
            </a:pPr>
            <a:r>
              <a:rPr lang="zh-CN" altLang="en-US" dirty="0">
                <a:latin typeface="+mn-ea"/>
                <a:ea typeface="+mn-ea"/>
              </a:rPr>
              <a:t>用高级语言管理你的任务流 </a:t>
            </a:r>
            <a:r>
              <a:rPr lang="en-US" altLang="zh-CN" dirty="0">
                <a:latin typeface="+mn-ea"/>
                <a:ea typeface="+mn-ea"/>
              </a:rPr>
              <a:t>– </a:t>
            </a:r>
            <a:r>
              <a:rPr lang="en-US" altLang="zh-CN" dirty="0" err="1">
                <a:latin typeface="+mn-ea"/>
                <a:ea typeface="+mn-ea"/>
              </a:rPr>
              <a:t>oozie</a:t>
            </a:r>
            <a:r>
              <a:rPr lang="en-US" altLang="zh-CN" dirty="0">
                <a:latin typeface="+mn-ea"/>
                <a:ea typeface="+mn-ea"/>
              </a:rPr>
              <a:t>, Cascading</a:t>
            </a:r>
          </a:p>
          <a:p>
            <a:pPr>
              <a:lnSpc>
                <a:spcPct val="150000"/>
              </a:lnSpc>
            </a:pPr>
            <a:r>
              <a:rPr lang="en-US" altLang="zh-CN" dirty="0" err="1">
                <a:latin typeface="+mn-ea"/>
                <a:ea typeface="+mn-ea"/>
              </a:rPr>
              <a:t>Hadoop</a:t>
            </a:r>
            <a:r>
              <a:rPr lang="zh-CN" altLang="en-US" dirty="0">
                <a:latin typeface="+mn-ea"/>
                <a:ea typeface="+mn-ea"/>
              </a:rPr>
              <a:t>当然也有自己的监控管理工具 </a:t>
            </a:r>
            <a:r>
              <a:rPr lang="en-US" altLang="zh-CN" dirty="0">
                <a:latin typeface="+mn-ea"/>
                <a:ea typeface="+mn-ea"/>
              </a:rPr>
              <a:t>– Hue, </a:t>
            </a:r>
            <a:r>
              <a:rPr lang="en-US" altLang="zh-CN" dirty="0" err="1">
                <a:latin typeface="+mn-ea"/>
                <a:ea typeface="+mn-ea"/>
              </a:rPr>
              <a:t>karmasphere</a:t>
            </a:r>
            <a:r>
              <a:rPr lang="en-US" altLang="zh-CN" dirty="0">
                <a:latin typeface="+mn-ea"/>
                <a:ea typeface="+mn-ea"/>
              </a:rPr>
              <a:t>, eclipse plugin, cacti, ganglia</a:t>
            </a:r>
          </a:p>
          <a:p>
            <a:pPr>
              <a:lnSpc>
                <a:spcPct val="150000"/>
              </a:lnSpc>
            </a:pPr>
            <a:r>
              <a:rPr lang="zh-CN" altLang="en-US" dirty="0">
                <a:latin typeface="+mn-ea"/>
                <a:ea typeface="+mn-ea"/>
              </a:rPr>
              <a:t>数据序列化处理与任务调度 </a:t>
            </a:r>
            <a:r>
              <a:rPr lang="en-US" altLang="zh-CN" dirty="0">
                <a:latin typeface="+mn-ea"/>
                <a:ea typeface="+mn-ea"/>
              </a:rPr>
              <a:t>– Avro, Zookeeper</a:t>
            </a:r>
          </a:p>
          <a:p>
            <a:pPr>
              <a:lnSpc>
                <a:spcPct val="150000"/>
              </a:lnSpc>
            </a:pPr>
            <a:r>
              <a:rPr lang="zh-CN" altLang="en-US" dirty="0">
                <a:latin typeface="+mn-ea"/>
                <a:ea typeface="+mn-ea"/>
              </a:rPr>
              <a:t>更多构建在</a:t>
            </a:r>
            <a:r>
              <a:rPr lang="en-US" altLang="zh-CN" dirty="0" err="1">
                <a:latin typeface="+mn-ea"/>
                <a:ea typeface="+mn-ea"/>
              </a:rPr>
              <a:t>Hadoop</a:t>
            </a:r>
            <a:r>
              <a:rPr lang="zh-CN" altLang="en-US" dirty="0">
                <a:latin typeface="+mn-ea"/>
                <a:ea typeface="+mn-ea"/>
              </a:rPr>
              <a:t>上层的服务 </a:t>
            </a:r>
            <a:r>
              <a:rPr lang="en-US" altLang="zh-CN" dirty="0">
                <a:latin typeface="+mn-ea"/>
                <a:ea typeface="+mn-ea"/>
              </a:rPr>
              <a:t>– Mahout, Elastic map Reduce</a:t>
            </a:r>
          </a:p>
          <a:p>
            <a:pPr>
              <a:lnSpc>
                <a:spcPct val="150000"/>
              </a:lnSpc>
            </a:pPr>
            <a:r>
              <a:rPr lang="en-US" altLang="zh-CN" dirty="0">
                <a:latin typeface="+mn-ea"/>
                <a:ea typeface="+mn-ea"/>
              </a:rPr>
              <a:t>OLTP</a:t>
            </a:r>
            <a:r>
              <a:rPr lang="zh-CN" altLang="en-US" dirty="0">
                <a:latin typeface="+mn-ea"/>
                <a:ea typeface="+mn-ea"/>
              </a:rPr>
              <a:t>存储系统 </a:t>
            </a:r>
            <a:r>
              <a:rPr lang="en-US" altLang="zh-CN" dirty="0">
                <a:latin typeface="+mn-ea"/>
                <a:ea typeface="+mn-ea"/>
              </a:rPr>
              <a:t>– </a:t>
            </a:r>
            <a:r>
              <a:rPr lang="en-US" altLang="zh-CN" dirty="0" err="1">
                <a:latin typeface="+mn-ea"/>
                <a:ea typeface="+mn-ea"/>
              </a:rPr>
              <a:t>Hbase</a:t>
            </a:r>
            <a:endParaRPr lang="en-US" altLang="zh-CN" dirty="0">
              <a:latin typeface="+mn-ea"/>
              <a:ea typeface="+mn-ea"/>
            </a:endParaRPr>
          </a:p>
        </p:txBody>
      </p:sp>
    </p:spTree>
    <p:extLst>
      <p:ext uri="{BB962C8B-B14F-4D97-AF65-F5344CB8AC3E}">
        <p14:creationId xmlns:p14="http://schemas.microsoft.com/office/powerpoint/2010/main" val="20534052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smtClean="0"/>
              <a:t>存储方式</a:t>
            </a:r>
            <a:endParaRPr lang="zh-CN" altLang="en-US"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33" y="762070"/>
            <a:ext cx="4876671" cy="303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04" y="774210"/>
            <a:ext cx="2590732" cy="29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281" y="3763778"/>
            <a:ext cx="5324451" cy="294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smtClean="0"/>
              <a:t>系统架构</a:t>
            </a:r>
            <a:r>
              <a:rPr lang="en-US" altLang="zh-CN" b="1" dirty="0"/>
              <a:t/>
            </a:r>
            <a:br>
              <a:rPr lang="en-US" altLang="zh-CN" b="1" dirty="0"/>
            </a:br>
            <a:endParaRPr lang="zh-CN" altLang="en-US"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98" y="1076371"/>
            <a:ext cx="7530552" cy="487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zh-CN" altLang="en-US" dirty="0"/>
              <a:t>系统架构</a:t>
            </a:r>
            <a:endParaRPr lang="zh-CN" altLang="en-US" dirty="0" smtClean="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730" y="828599"/>
            <a:ext cx="5740398" cy="580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a:t>
            </a:r>
            <a:r>
              <a:rPr lang="zh-CN" altLang="en-US" dirty="0" smtClean="0"/>
              <a:t>文件结构图</a:t>
            </a:r>
            <a:endParaRPr lang="zh-CN" alt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82" y="723970"/>
            <a:ext cx="6019642" cy="5999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0906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zh-CN" altLang="en-US" dirty="0" smtClean="0"/>
              <a:t>架构组件</a:t>
            </a:r>
            <a:endParaRPr lang="zh-CN" altLang="en-US" dirty="0" smtClean="0"/>
          </a:p>
        </p:txBody>
      </p:sp>
      <p:sp>
        <p:nvSpPr>
          <p:cNvPr id="2" name="矩形 1"/>
          <p:cNvSpPr/>
          <p:nvPr/>
        </p:nvSpPr>
        <p:spPr>
          <a:xfrm>
            <a:off x="76198" y="685872"/>
            <a:ext cx="8991484" cy="6001451"/>
          </a:xfrm>
          <a:prstGeom prst="rect">
            <a:avLst/>
          </a:prstGeom>
        </p:spPr>
        <p:txBody>
          <a:bodyPr wrap="square">
            <a:spAutoFit/>
          </a:bodyPr>
          <a:lstStyle/>
          <a:p>
            <a:pPr>
              <a:lnSpc>
                <a:spcPts val="2200"/>
              </a:lnSpc>
            </a:pPr>
            <a:r>
              <a:rPr lang="en-US" altLang="zh-CN" dirty="0">
                <a:latin typeface="+mn-ea"/>
                <a:ea typeface="+mn-ea"/>
              </a:rPr>
              <a:t>Client</a:t>
            </a:r>
          </a:p>
          <a:p>
            <a:pPr>
              <a:lnSpc>
                <a:spcPts val="2200"/>
              </a:lnSpc>
            </a:pPr>
            <a:r>
              <a:rPr lang="en-US" altLang="zh-CN" dirty="0" smtClean="0">
                <a:latin typeface="+mn-ea"/>
                <a:ea typeface="+mn-ea"/>
              </a:rPr>
              <a:t>      1 </a:t>
            </a:r>
            <a:r>
              <a:rPr lang="zh-CN" altLang="en-US" dirty="0">
                <a:latin typeface="+mn-ea"/>
                <a:ea typeface="+mn-ea"/>
              </a:rPr>
              <a:t>包含访问</a:t>
            </a:r>
            <a:r>
              <a:rPr lang="en-US" altLang="zh-CN" dirty="0" err="1">
                <a:latin typeface="+mn-ea"/>
                <a:ea typeface="+mn-ea"/>
              </a:rPr>
              <a:t>hbase</a:t>
            </a:r>
            <a:r>
              <a:rPr lang="zh-CN" altLang="en-US" dirty="0">
                <a:latin typeface="+mn-ea"/>
                <a:ea typeface="+mn-ea"/>
              </a:rPr>
              <a:t>的接口，</a:t>
            </a:r>
            <a:r>
              <a:rPr lang="en-US" altLang="zh-CN" dirty="0">
                <a:latin typeface="+mn-ea"/>
                <a:ea typeface="+mn-ea"/>
              </a:rPr>
              <a:t>client</a:t>
            </a:r>
            <a:r>
              <a:rPr lang="zh-CN" altLang="en-US" dirty="0">
                <a:latin typeface="+mn-ea"/>
                <a:ea typeface="+mn-ea"/>
              </a:rPr>
              <a:t>维护着一些</a:t>
            </a:r>
            <a:r>
              <a:rPr lang="en-US" altLang="zh-CN" dirty="0">
                <a:latin typeface="+mn-ea"/>
                <a:ea typeface="+mn-ea"/>
              </a:rPr>
              <a:t>cache</a:t>
            </a:r>
            <a:r>
              <a:rPr lang="zh-CN" altLang="en-US" dirty="0">
                <a:latin typeface="+mn-ea"/>
                <a:ea typeface="+mn-ea"/>
              </a:rPr>
              <a:t>来加快对</a:t>
            </a:r>
            <a:r>
              <a:rPr lang="en-US" altLang="zh-CN" dirty="0" err="1">
                <a:latin typeface="+mn-ea"/>
                <a:ea typeface="+mn-ea"/>
              </a:rPr>
              <a:t>hbase</a:t>
            </a:r>
            <a:r>
              <a:rPr lang="zh-CN" altLang="en-US" dirty="0">
                <a:latin typeface="+mn-ea"/>
                <a:ea typeface="+mn-ea"/>
              </a:rPr>
              <a:t>的访问，比如</a:t>
            </a:r>
            <a:r>
              <a:rPr lang="en-US" altLang="zh-CN" dirty="0" err="1">
                <a:latin typeface="+mn-ea"/>
                <a:ea typeface="+mn-ea"/>
              </a:rPr>
              <a:t>regione</a:t>
            </a:r>
            <a:r>
              <a:rPr lang="zh-CN" altLang="en-US" dirty="0">
                <a:latin typeface="+mn-ea"/>
                <a:ea typeface="+mn-ea"/>
              </a:rPr>
              <a:t>的位置信息</a:t>
            </a:r>
            <a:r>
              <a:rPr lang="zh-CN" altLang="en-US" dirty="0" smtClean="0">
                <a:latin typeface="+mn-ea"/>
                <a:ea typeface="+mn-ea"/>
              </a:rPr>
              <a:t>。</a:t>
            </a:r>
            <a:endParaRPr lang="zh-CN" altLang="en-US" dirty="0">
              <a:latin typeface="+mn-ea"/>
              <a:ea typeface="+mn-ea"/>
            </a:endParaRPr>
          </a:p>
          <a:p>
            <a:pPr>
              <a:lnSpc>
                <a:spcPts val="2200"/>
              </a:lnSpc>
            </a:pPr>
            <a:r>
              <a:rPr lang="en-US" altLang="zh-CN" dirty="0">
                <a:latin typeface="+mn-ea"/>
                <a:ea typeface="+mn-ea"/>
              </a:rPr>
              <a:t>Zookeeper</a:t>
            </a:r>
          </a:p>
          <a:p>
            <a:pPr>
              <a:lnSpc>
                <a:spcPts val="2200"/>
              </a:lnSpc>
            </a:pPr>
            <a:r>
              <a:rPr lang="en-US" altLang="zh-CN" dirty="0" smtClean="0">
                <a:latin typeface="+mn-ea"/>
                <a:ea typeface="+mn-ea"/>
              </a:rPr>
              <a:t>      1 </a:t>
            </a:r>
            <a:r>
              <a:rPr lang="zh-CN" altLang="en-US" dirty="0">
                <a:latin typeface="+mn-ea"/>
                <a:ea typeface="+mn-ea"/>
              </a:rPr>
              <a:t>保证任何时候，集群中只有一个</a:t>
            </a:r>
            <a:r>
              <a:rPr lang="en-US" altLang="zh-CN" dirty="0">
                <a:latin typeface="+mn-ea"/>
                <a:ea typeface="+mn-ea"/>
              </a:rPr>
              <a:t>master</a:t>
            </a:r>
          </a:p>
          <a:p>
            <a:pPr>
              <a:lnSpc>
                <a:spcPts val="2200"/>
              </a:lnSpc>
            </a:pPr>
            <a:r>
              <a:rPr lang="en-US" altLang="zh-CN" dirty="0" smtClean="0">
                <a:latin typeface="+mn-ea"/>
                <a:ea typeface="+mn-ea"/>
              </a:rPr>
              <a:t>      2 </a:t>
            </a:r>
            <a:r>
              <a:rPr lang="zh-CN" altLang="en-US" dirty="0">
                <a:latin typeface="+mn-ea"/>
                <a:ea typeface="+mn-ea"/>
              </a:rPr>
              <a:t>存贮所有</a:t>
            </a:r>
            <a:r>
              <a:rPr lang="en-US" altLang="zh-CN" dirty="0">
                <a:latin typeface="+mn-ea"/>
                <a:ea typeface="+mn-ea"/>
              </a:rPr>
              <a:t>Region</a:t>
            </a:r>
            <a:r>
              <a:rPr lang="zh-CN" altLang="en-US" dirty="0">
                <a:latin typeface="+mn-ea"/>
                <a:ea typeface="+mn-ea"/>
              </a:rPr>
              <a:t>的寻址入口。</a:t>
            </a:r>
          </a:p>
          <a:p>
            <a:pPr>
              <a:lnSpc>
                <a:spcPts val="2200"/>
              </a:lnSpc>
            </a:pPr>
            <a:r>
              <a:rPr lang="en-US" altLang="zh-CN" dirty="0" smtClean="0">
                <a:latin typeface="+mn-ea"/>
                <a:ea typeface="+mn-ea"/>
              </a:rPr>
              <a:t>      3 </a:t>
            </a:r>
            <a:r>
              <a:rPr lang="zh-CN" altLang="en-US" dirty="0">
                <a:latin typeface="+mn-ea"/>
                <a:ea typeface="+mn-ea"/>
              </a:rPr>
              <a:t>实时监控</a:t>
            </a:r>
            <a:r>
              <a:rPr lang="en-US" altLang="zh-CN" dirty="0">
                <a:latin typeface="+mn-ea"/>
                <a:ea typeface="+mn-ea"/>
              </a:rPr>
              <a:t>Region Server</a:t>
            </a:r>
            <a:r>
              <a:rPr lang="zh-CN" altLang="en-US" dirty="0">
                <a:latin typeface="+mn-ea"/>
                <a:ea typeface="+mn-ea"/>
              </a:rPr>
              <a:t>的状态，将</a:t>
            </a:r>
            <a:r>
              <a:rPr lang="en-US" altLang="zh-CN" dirty="0">
                <a:latin typeface="+mn-ea"/>
                <a:ea typeface="+mn-ea"/>
              </a:rPr>
              <a:t>Region server</a:t>
            </a:r>
            <a:r>
              <a:rPr lang="zh-CN" altLang="en-US" dirty="0">
                <a:latin typeface="+mn-ea"/>
                <a:ea typeface="+mn-ea"/>
              </a:rPr>
              <a:t>的上线和下线信息实时通知给</a:t>
            </a:r>
            <a:r>
              <a:rPr lang="en-US" altLang="zh-CN" dirty="0">
                <a:latin typeface="+mn-ea"/>
                <a:ea typeface="+mn-ea"/>
              </a:rPr>
              <a:t>Master</a:t>
            </a:r>
          </a:p>
          <a:p>
            <a:pPr>
              <a:lnSpc>
                <a:spcPts val="2200"/>
              </a:lnSpc>
            </a:pPr>
            <a:r>
              <a:rPr lang="en-US" altLang="zh-CN" dirty="0" smtClean="0">
                <a:latin typeface="+mn-ea"/>
                <a:ea typeface="+mn-ea"/>
              </a:rPr>
              <a:t>      4 </a:t>
            </a:r>
            <a:r>
              <a:rPr lang="zh-CN" altLang="en-US" dirty="0">
                <a:latin typeface="+mn-ea"/>
                <a:ea typeface="+mn-ea"/>
              </a:rPr>
              <a:t>存储</a:t>
            </a:r>
            <a:r>
              <a:rPr lang="en-US" altLang="zh-CN" dirty="0" err="1">
                <a:latin typeface="+mn-ea"/>
                <a:ea typeface="+mn-ea"/>
              </a:rPr>
              <a:t>Hbase</a:t>
            </a:r>
            <a:r>
              <a:rPr lang="zh-CN" altLang="en-US" dirty="0">
                <a:latin typeface="+mn-ea"/>
                <a:ea typeface="+mn-ea"/>
              </a:rPr>
              <a:t>的</a:t>
            </a:r>
            <a:r>
              <a:rPr lang="en-US" altLang="zh-CN" dirty="0">
                <a:latin typeface="+mn-ea"/>
                <a:ea typeface="+mn-ea"/>
              </a:rPr>
              <a:t>schema,</a:t>
            </a:r>
            <a:r>
              <a:rPr lang="zh-CN" altLang="en-US" dirty="0">
                <a:latin typeface="+mn-ea"/>
                <a:ea typeface="+mn-ea"/>
              </a:rPr>
              <a:t>包括有哪些</a:t>
            </a:r>
            <a:r>
              <a:rPr lang="en-US" altLang="zh-CN" dirty="0">
                <a:latin typeface="+mn-ea"/>
                <a:ea typeface="+mn-ea"/>
              </a:rPr>
              <a:t>table</a:t>
            </a:r>
            <a:r>
              <a:rPr lang="zh-CN" altLang="en-US" dirty="0">
                <a:latin typeface="+mn-ea"/>
                <a:ea typeface="+mn-ea"/>
              </a:rPr>
              <a:t>，每个</a:t>
            </a:r>
            <a:r>
              <a:rPr lang="en-US" altLang="zh-CN" dirty="0">
                <a:latin typeface="+mn-ea"/>
                <a:ea typeface="+mn-ea"/>
              </a:rPr>
              <a:t>table</a:t>
            </a:r>
            <a:r>
              <a:rPr lang="zh-CN" altLang="en-US" dirty="0">
                <a:latin typeface="+mn-ea"/>
                <a:ea typeface="+mn-ea"/>
              </a:rPr>
              <a:t>有哪些</a:t>
            </a:r>
            <a:r>
              <a:rPr lang="en-US" altLang="zh-CN" dirty="0">
                <a:latin typeface="+mn-ea"/>
                <a:ea typeface="+mn-ea"/>
              </a:rPr>
              <a:t>column </a:t>
            </a:r>
            <a:r>
              <a:rPr lang="en-US" altLang="zh-CN" dirty="0" smtClean="0">
                <a:latin typeface="+mn-ea"/>
                <a:ea typeface="+mn-ea"/>
              </a:rPr>
              <a:t>family</a:t>
            </a:r>
            <a:endParaRPr lang="en-US" altLang="zh-CN" dirty="0">
              <a:latin typeface="+mn-ea"/>
              <a:ea typeface="+mn-ea"/>
            </a:endParaRPr>
          </a:p>
          <a:p>
            <a:pPr>
              <a:lnSpc>
                <a:spcPts val="2200"/>
              </a:lnSpc>
            </a:pPr>
            <a:r>
              <a:rPr lang="en-US" altLang="zh-CN" dirty="0">
                <a:latin typeface="+mn-ea"/>
                <a:ea typeface="+mn-ea"/>
              </a:rPr>
              <a:t>Master</a:t>
            </a:r>
          </a:p>
          <a:p>
            <a:pPr>
              <a:lnSpc>
                <a:spcPts val="2200"/>
              </a:lnSpc>
            </a:pPr>
            <a:r>
              <a:rPr lang="en-US" altLang="zh-CN" dirty="0" smtClean="0">
                <a:latin typeface="+mn-ea"/>
                <a:ea typeface="+mn-ea"/>
              </a:rPr>
              <a:t>      1 </a:t>
            </a:r>
            <a:r>
              <a:rPr lang="zh-CN" altLang="en-US" dirty="0">
                <a:latin typeface="+mn-ea"/>
                <a:ea typeface="+mn-ea"/>
              </a:rPr>
              <a:t>为</a:t>
            </a:r>
            <a:r>
              <a:rPr lang="en-US" altLang="zh-CN" dirty="0">
                <a:latin typeface="+mn-ea"/>
                <a:ea typeface="+mn-ea"/>
              </a:rPr>
              <a:t>Region server</a:t>
            </a:r>
            <a:r>
              <a:rPr lang="zh-CN" altLang="en-US" dirty="0">
                <a:latin typeface="+mn-ea"/>
                <a:ea typeface="+mn-ea"/>
              </a:rPr>
              <a:t>分配</a:t>
            </a:r>
            <a:r>
              <a:rPr lang="en-US" altLang="zh-CN" dirty="0">
                <a:latin typeface="+mn-ea"/>
                <a:ea typeface="+mn-ea"/>
              </a:rPr>
              <a:t>region</a:t>
            </a:r>
          </a:p>
          <a:p>
            <a:pPr>
              <a:lnSpc>
                <a:spcPts val="2200"/>
              </a:lnSpc>
            </a:pPr>
            <a:r>
              <a:rPr lang="en-US" altLang="zh-CN" dirty="0" smtClean="0">
                <a:latin typeface="+mn-ea"/>
                <a:ea typeface="+mn-ea"/>
              </a:rPr>
              <a:t>      2 </a:t>
            </a:r>
            <a:r>
              <a:rPr lang="zh-CN" altLang="en-US" dirty="0">
                <a:latin typeface="+mn-ea"/>
                <a:ea typeface="+mn-ea"/>
              </a:rPr>
              <a:t>负责</a:t>
            </a:r>
            <a:r>
              <a:rPr lang="en-US" altLang="zh-CN" dirty="0">
                <a:latin typeface="+mn-ea"/>
                <a:ea typeface="+mn-ea"/>
              </a:rPr>
              <a:t>region server</a:t>
            </a:r>
            <a:r>
              <a:rPr lang="zh-CN" altLang="en-US" dirty="0">
                <a:latin typeface="+mn-ea"/>
                <a:ea typeface="+mn-ea"/>
              </a:rPr>
              <a:t>的负载均衡</a:t>
            </a:r>
          </a:p>
          <a:p>
            <a:pPr>
              <a:lnSpc>
                <a:spcPts val="2200"/>
              </a:lnSpc>
            </a:pPr>
            <a:r>
              <a:rPr lang="en-US" altLang="zh-CN" dirty="0" smtClean="0">
                <a:latin typeface="+mn-ea"/>
                <a:ea typeface="+mn-ea"/>
              </a:rPr>
              <a:t>      3 </a:t>
            </a:r>
            <a:r>
              <a:rPr lang="zh-CN" altLang="en-US" dirty="0">
                <a:latin typeface="+mn-ea"/>
                <a:ea typeface="+mn-ea"/>
              </a:rPr>
              <a:t>发现失效的</a:t>
            </a:r>
            <a:r>
              <a:rPr lang="en-US" altLang="zh-CN" dirty="0">
                <a:latin typeface="+mn-ea"/>
                <a:ea typeface="+mn-ea"/>
              </a:rPr>
              <a:t>region server</a:t>
            </a:r>
            <a:r>
              <a:rPr lang="zh-CN" altLang="en-US" dirty="0">
                <a:latin typeface="+mn-ea"/>
                <a:ea typeface="+mn-ea"/>
              </a:rPr>
              <a:t>并重新分配其上的</a:t>
            </a:r>
            <a:r>
              <a:rPr lang="en-US" altLang="zh-CN" dirty="0">
                <a:latin typeface="+mn-ea"/>
                <a:ea typeface="+mn-ea"/>
              </a:rPr>
              <a:t>region</a:t>
            </a:r>
          </a:p>
          <a:p>
            <a:pPr>
              <a:lnSpc>
                <a:spcPts val="2200"/>
              </a:lnSpc>
            </a:pPr>
            <a:r>
              <a:rPr lang="en-US" altLang="zh-CN" dirty="0" smtClean="0">
                <a:latin typeface="+mn-ea"/>
                <a:ea typeface="+mn-ea"/>
              </a:rPr>
              <a:t>      4 </a:t>
            </a:r>
            <a:r>
              <a:rPr lang="en-US" altLang="zh-CN" dirty="0">
                <a:latin typeface="+mn-ea"/>
                <a:ea typeface="+mn-ea"/>
              </a:rPr>
              <a:t>GFS</a:t>
            </a:r>
            <a:r>
              <a:rPr lang="zh-CN" altLang="en-US" dirty="0">
                <a:latin typeface="+mn-ea"/>
                <a:ea typeface="+mn-ea"/>
              </a:rPr>
              <a:t>上的垃圾文件回收</a:t>
            </a:r>
          </a:p>
          <a:p>
            <a:pPr>
              <a:lnSpc>
                <a:spcPts val="2200"/>
              </a:lnSpc>
            </a:pPr>
            <a:r>
              <a:rPr lang="en-US" altLang="zh-CN" dirty="0" smtClean="0">
                <a:latin typeface="+mn-ea"/>
                <a:ea typeface="+mn-ea"/>
              </a:rPr>
              <a:t>      5 </a:t>
            </a:r>
            <a:r>
              <a:rPr lang="zh-CN" altLang="en-US" dirty="0">
                <a:latin typeface="+mn-ea"/>
                <a:ea typeface="+mn-ea"/>
              </a:rPr>
              <a:t>处理</a:t>
            </a:r>
            <a:r>
              <a:rPr lang="en-US" altLang="zh-CN" dirty="0">
                <a:latin typeface="+mn-ea"/>
                <a:ea typeface="+mn-ea"/>
              </a:rPr>
              <a:t>schema</a:t>
            </a:r>
            <a:r>
              <a:rPr lang="zh-CN" altLang="en-US" dirty="0">
                <a:latin typeface="+mn-ea"/>
                <a:ea typeface="+mn-ea"/>
              </a:rPr>
              <a:t>更新</a:t>
            </a:r>
            <a:r>
              <a:rPr lang="zh-CN" altLang="en-US" dirty="0" smtClean="0">
                <a:latin typeface="+mn-ea"/>
                <a:ea typeface="+mn-ea"/>
              </a:rPr>
              <a:t>请求</a:t>
            </a:r>
            <a:endParaRPr lang="zh-CN" altLang="en-US" dirty="0">
              <a:latin typeface="+mn-ea"/>
              <a:ea typeface="+mn-ea"/>
            </a:endParaRPr>
          </a:p>
          <a:p>
            <a:pPr>
              <a:lnSpc>
                <a:spcPts val="2200"/>
              </a:lnSpc>
            </a:pPr>
            <a:r>
              <a:rPr lang="en-US" altLang="zh-CN" dirty="0">
                <a:latin typeface="+mn-ea"/>
                <a:ea typeface="+mn-ea"/>
              </a:rPr>
              <a:t>Region Server</a:t>
            </a:r>
          </a:p>
          <a:p>
            <a:pPr>
              <a:lnSpc>
                <a:spcPts val="2200"/>
              </a:lnSpc>
            </a:pPr>
            <a:r>
              <a:rPr lang="en-US" altLang="zh-CN" dirty="0" smtClean="0">
                <a:latin typeface="+mn-ea"/>
                <a:ea typeface="+mn-ea"/>
              </a:rPr>
              <a:t>      1 </a:t>
            </a:r>
            <a:r>
              <a:rPr lang="en-US" altLang="zh-CN" dirty="0">
                <a:latin typeface="+mn-ea"/>
                <a:ea typeface="+mn-ea"/>
              </a:rPr>
              <a:t>Region server</a:t>
            </a:r>
            <a:r>
              <a:rPr lang="zh-CN" altLang="en-US" dirty="0">
                <a:latin typeface="+mn-ea"/>
                <a:ea typeface="+mn-ea"/>
              </a:rPr>
              <a:t>维护</a:t>
            </a:r>
            <a:r>
              <a:rPr lang="en-US" altLang="zh-CN" dirty="0">
                <a:latin typeface="+mn-ea"/>
                <a:ea typeface="+mn-ea"/>
              </a:rPr>
              <a:t>Master</a:t>
            </a:r>
            <a:r>
              <a:rPr lang="zh-CN" altLang="en-US" dirty="0">
                <a:latin typeface="+mn-ea"/>
                <a:ea typeface="+mn-ea"/>
              </a:rPr>
              <a:t>分配给它的</a:t>
            </a:r>
            <a:r>
              <a:rPr lang="en-US" altLang="zh-CN" dirty="0">
                <a:latin typeface="+mn-ea"/>
                <a:ea typeface="+mn-ea"/>
              </a:rPr>
              <a:t>region</a:t>
            </a:r>
            <a:r>
              <a:rPr lang="zh-CN" altLang="en-US" dirty="0">
                <a:latin typeface="+mn-ea"/>
                <a:ea typeface="+mn-ea"/>
              </a:rPr>
              <a:t>，处理对这些</a:t>
            </a:r>
            <a:r>
              <a:rPr lang="en-US" altLang="zh-CN" dirty="0">
                <a:latin typeface="+mn-ea"/>
                <a:ea typeface="+mn-ea"/>
              </a:rPr>
              <a:t>region</a:t>
            </a:r>
            <a:r>
              <a:rPr lang="zh-CN" altLang="en-US" dirty="0">
                <a:latin typeface="+mn-ea"/>
                <a:ea typeface="+mn-ea"/>
              </a:rPr>
              <a:t>的</a:t>
            </a:r>
            <a:r>
              <a:rPr lang="en-US" altLang="zh-CN" dirty="0">
                <a:latin typeface="+mn-ea"/>
                <a:ea typeface="+mn-ea"/>
              </a:rPr>
              <a:t>IO</a:t>
            </a:r>
            <a:r>
              <a:rPr lang="zh-CN" altLang="en-US" dirty="0">
                <a:latin typeface="+mn-ea"/>
                <a:ea typeface="+mn-ea"/>
              </a:rPr>
              <a:t>请求</a:t>
            </a:r>
          </a:p>
          <a:p>
            <a:pPr>
              <a:lnSpc>
                <a:spcPts val="2200"/>
              </a:lnSpc>
            </a:pPr>
            <a:r>
              <a:rPr lang="en-US" altLang="zh-CN" dirty="0" smtClean="0">
                <a:latin typeface="+mn-ea"/>
                <a:ea typeface="+mn-ea"/>
              </a:rPr>
              <a:t>      2 </a:t>
            </a:r>
            <a:r>
              <a:rPr lang="en-US" altLang="zh-CN" dirty="0">
                <a:latin typeface="+mn-ea"/>
                <a:ea typeface="+mn-ea"/>
              </a:rPr>
              <a:t>Region server</a:t>
            </a:r>
            <a:r>
              <a:rPr lang="zh-CN" altLang="en-US" dirty="0">
                <a:latin typeface="+mn-ea"/>
                <a:ea typeface="+mn-ea"/>
              </a:rPr>
              <a:t>负责切分在运行过程中变得过大的</a:t>
            </a:r>
            <a:r>
              <a:rPr lang="en-US" altLang="zh-CN" dirty="0">
                <a:latin typeface="+mn-ea"/>
                <a:ea typeface="+mn-ea"/>
              </a:rPr>
              <a:t>region</a:t>
            </a:r>
          </a:p>
          <a:p>
            <a:pPr>
              <a:lnSpc>
                <a:spcPts val="2200"/>
              </a:lnSpc>
            </a:pPr>
            <a:r>
              <a:rPr lang="zh-CN" altLang="en-US" dirty="0">
                <a:latin typeface="+mn-ea"/>
                <a:ea typeface="+mn-ea"/>
              </a:rPr>
              <a:t>可以看到，</a:t>
            </a:r>
            <a:r>
              <a:rPr lang="en-US" altLang="zh-CN" dirty="0">
                <a:latin typeface="+mn-ea"/>
                <a:ea typeface="+mn-ea"/>
              </a:rPr>
              <a:t>client</a:t>
            </a:r>
            <a:r>
              <a:rPr lang="zh-CN" altLang="en-US" dirty="0">
                <a:latin typeface="+mn-ea"/>
                <a:ea typeface="+mn-ea"/>
              </a:rPr>
              <a:t>访问</a:t>
            </a:r>
            <a:r>
              <a:rPr lang="en-US" altLang="zh-CN" dirty="0" err="1">
                <a:latin typeface="+mn-ea"/>
                <a:ea typeface="+mn-ea"/>
              </a:rPr>
              <a:t>hbase</a:t>
            </a:r>
            <a:r>
              <a:rPr lang="zh-CN" altLang="en-US" dirty="0">
                <a:latin typeface="+mn-ea"/>
                <a:ea typeface="+mn-ea"/>
              </a:rPr>
              <a:t>上数据的过程并不需要</a:t>
            </a:r>
            <a:r>
              <a:rPr lang="en-US" altLang="zh-CN" dirty="0">
                <a:latin typeface="+mn-ea"/>
                <a:ea typeface="+mn-ea"/>
              </a:rPr>
              <a:t>master</a:t>
            </a:r>
            <a:r>
              <a:rPr lang="zh-CN" altLang="en-US" dirty="0">
                <a:latin typeface="+mn-ea"/>
                <a:ea typeface="+mn-ea"/>
              </a:rPr>
              <a:t>参与（寻址访问</a:t>
            </a:r>
            <a:r>
              <a:rPr lang="en-US" altLang="zh-CN" dirty="0">
                <a:latin typeface="+mn-ea"/>
                <a:ea typeface="+mn-ea"/>
              </a:rPr>
              <a:t>zookeeper</a:t>
            </a:r>
            <a:r>
              <a:rPr lang="zh-CN" altLang="en-US" dirty="0">
                <a:latin typeface="+mn-ea"/>
                <a:ea typeface="+mn-ea"/>
              </a:rPr>
              <a:t>和</a:t>
            </a:r>
            <a:r>
              <a:rPr lang="en-US" altLang="zh-CN" dirty="0">
                <a:latin typeface="+mn-ea"/>
                <a:ea typeface="+mn-ea"/>
              </a:rPr>
              <a:t>region server</a:t>
            </a:r>
            <a:r>
              <a:rPr lang="zh-CN" altLang="en-US" dirty="0">
                <a:latin typeface="+mn-ea"/>
                <a:ea typeface="+mn-ea"/>
              </a:rPr>
              <a:t>，数据读写访问</a:t>
            </a:r>
            <a:r>
              <a:rPr lang="en-US" altLang="zh-CN" dirty="0" err="1">
                <a:latin typeface="+mn-ea"/>
                <a:ea typeface="+mn-ea"/>
              </a:rPr>
              <a:t>regione</a:t>
            </a:r>
            <a:r>
              <a:rPr lang="en-US" altLang="zh-CN" dirty="0">
                <a:latin typeface="+mn-ea"/>
                <a:ea typeface="+mn-ea"/>
              </a:rPr>
              <a:t> server</a:t>
            </a:r>
            <a:r>
              <a:rPr lang="zh-CN" altLang="en-US" dirty="0">
                <a:latin typeface="+mn-ea"/>
                <a:ea typeface="+mn-ea"/>
              </a:rPr>
              <a:t>），</a:t>
            </a:r>
            <a:r>
              <a:rPr lang="en-US" altLang="zh-CN" dirty="0">
                <a:latin typeface="+mn-ea"/>
                <a:ea typeface="+mn-ea"/>
              </a:rPr>
              <a:t>master</a:t>
            </a:r>
            <a:r>
              <a:rPr lang="zh-CN" altLang="en-US" dirty="0">
                <a:latin typeface="+mn-ea"/>
                <a:ea typeface="+mn-ea"/>
              </a:rPr>
              <a:t>仅仅维护者</a:t>
            </a:r>
            <a:r>
              <a:rPr lang="en-US" altLang="zh-CN" dirty="0">
                <a:latin typeface="+mn-ea"/>
                <a:ea typeface="+mn-ea"/>
              </a:rPr>
              <a:t>table</a:t>
            </a:r>
            <a:r>
              <a:rPr lang="zh-CN" altLang="en-US" dirty="0">
                <a:latin typeface="+mn-ea"/>
                <a:ea typeface="+mn-ea"/>
              </a:rPr>
              <a:t>和</a:t>
            </a:r>
            <a:r>
              <a:rPr lang="en-US" altLang="zh-CN" dirty="0">
                <a:latin typeface="+mn-ea"/>
                <a:ea typeface="+mn-ea"/>
              </a:rPr>
              <a:t>region</a:t>
            </a:r>
            <a:r>
              <a:rPr lang="zh-CN" altLang="en-US" dirty="0">
                <a:latin typeface="+mn-ea"/>
                <a:ea typeface="+mn-ea"/>
              </a:rPr>
              <a:t>的元数据信息，负载很低。</a:t>
            </a:r>
          </a:p>
        </p:txBody>
      </p:sp>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Shell</a:t>
            </a:r>
            <a:r>
              <a:rPr lang="en-US" altLang="zh-CN" b="1" dirty="0"/>
              <a:t/>
            </a:r>
            <a:br>
              <a:rPr lang="en-US" altLang="zh-CN" b="1" dirty="0"/>
            </a:br>
            <a:endParaRPr lang="zh-CN" altLang="en-US"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 y="728736"/>
            <a:ext cx="3981296" cy="5971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712" y="2971812"/>
            <a:ext cx="5791168" cy="3295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Hbase</a:t>
            </a:r>
            <a:r>
              <a:rPr lang="en-US" altLang="zh-CN" dirty="0" smtClean="0"/>
              <a:t> DDL</a:t>
            </a:r>
            <a:r>
              <a:rPr lang="en-US" altLang="zh-CN" b="1" dirty="0"/>
              <a:t/>
            </a:r>
            <a:br>
              <a:rPr lang="en-US" altLang="zh-CN" b="1" dirty="0"/>
            </a:br>
            <a:endParaRPr lang="zh-CN" altLang="en-US"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37" y="762070"/>
            <a:ext cx="8067675"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DDL</a:t>
            </a:r>
            <a:r>
              <a:rPr lang="en-US" altLang="zh-CN" b="1" dirty="0"/>
              <a:t/>
            </a:r>
            <a:br>
              <a:rPr lang="en-US" altLang="zh-CN" b="1" dirty="0"/>
            </a:br>
            <a:endParaRPr lang="zh-CN" altLang="en-US"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10" y="762070"/>
            <a:ext cx="7467404" cy="57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8770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DDL</a:t>
            </a:r>
            <a:r>
              <a:rPr lang="en-US" altLang="zh-CN" b="1" dirty="0"/>
              <a:t/>
            </a:r>
            <a:br>
              <a:rPr lang="en-US" altLang="zh-CN" b="1" dirty="0"/>
            </a:br>
            <a:endParaRPr lang="zh-CN" altLang="en-US" dirty="0" smtClean="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6" y="762070"/>
            <a:ext cx="4495800"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8921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en-US" altLang="zh-CN" dirty="0" smtClean="0"/>
              <a:t>DML</a:t>
            </a:r>
            <a:r>
              <a:rPr lang="en-US" altLang="zh-CN" b="1" dirty="0"/>
              <a:t/>
            </a:r>
            <a:br>
              <a:rPr lang="en-US" altLang="zh-CN" b="1" dirty="0"/>
            </a:br>
            <a:endParaRPr lang="zh-CN" altLang="en-US" dirty="0" smtClean="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 y="780966"/>
            <a:ext cx="5238750"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体系组件</a:t>
            </a:r>
          </a:p>
        </p:txBody>
      </p:sp>
      <p:sp>
        <p:nvSpPr>
          <p:cNvPr id="2" name="TextBox 1"/>
          <p:cNvSpPr txBox="1"/>
          <p:nvPr/>
        </p:nvSpPr>
        <p:spPr>
          <a:xfrm>
            <a:off x="152517" y="838267"/>
            <a:ext cx="8610374" cy="5444888"/>
          </a:xfrm>
          <a:prstGeom prst="rect">
            <a:avLst/>
          </a:prstGeom>
          <a:noFill/>
        </p:spPr>
        <p:txBody>
          <a:bodyPr wrap="square" rtlCol="0">
            <a:spAutoFit/>
          </a:bodyPr>
          <a:lstStyle/>
          <a:p>
            <a:pPr>
              <a:lnSpc>
                <a:spcPct val="150000"/>
              </a:lnSpc>
            </a:pPr>
            <a:r>
              <a:rPr lang="en-US" altLang="zh-CN" dirty="0"/>
              <a:t>      </a:t>
            </a:r>
            <a:r>
              <a:rPr lang="en-US" altLang="zh-CN" dirty="0" err="1">
                <a:latin typeface="+mn-ea"/>
                <a:ea typeface="+mn-ea"/>
              </a:rPr>
              <a:t>Hadoop</a:t>
            </a:r>
            <a:r>
              <a:rPr lang="en-US" altLang="zh-CN" dirty="0">
                <a:latin typeface="+mn-ea"/>
                <a:ea typeface="+mn-ea"/>
              </a:rPr>
              <a:t> Common: </a:t>
            </a:r>
            <a:r>
              <a:rPr lang="zh-CN" altLang="en-US" dirty="0">
                <a:latin typeface="+mn-ea"/>
                <a:ea typeface="+mn-ea"/>
              </a:rPr>
              <a:t>在</a:t>
            </a:r>
            <a:r>
              <a:rPr lang="en-US" altLang="zh-CN" dirty="0">
                <a:latin typeface="+mn-ea"/>
                <a:ea typeface="+mn-ea"/>
              </a:rPr>
              <a:t>0.20</a:t>
            </a:r>
            <a:r>
              <a:rPr lang="zh-CN" altLang="en-US" dirty="0">
                <a:latin typeface="+mn-ea"/>
                <a:ea typeface="+mn-ea"/>
              </a:rPr>
              <a:t>及以前的版本中，包含</a:t>
            </a:r>
            <a:r>
              <a:rPr lang="en-US" altLang="zh-CN" dirty="0">
                <a:latin typeface="+mn-ea"/>
                <a:ea typeface="+mn-ea"/>
              </a:rPr>
              <a:t>HDFS</a:t>
            </a:r>
            <a:r>
              <a:rPr lang="zh-CN" altLang="en-US" dirty="0">
                <a:latin typeface="+mn-ea"/>
                <a:ea typeface="+mn-ea"/>
              </a:rPr>
              <a:t>、</a:t>
            </a:r>
            <a:r>
              <a:rPr lang="en-US" altLang="zh-CN" dirty="0" err="1">
                <a:latin typeface="+mn-ea"/>
                <a:ea typeface="+mn-ea"/>
              </a:rPr>
              <a:t>MapReduce</a:t>
            </a:r>
            <a:r>
              <a:rPr lang="zh-CN" altLang="en-US" dirty="0">
                <a:latin typeface="+mn-ea"/>
                <a:ea typeface="+mn-ea"/>
              </a:rPr>
              <a:t>和其他项目公共内容，从</a:t>
            </a:r>
            <a:r>
              <a:rPr lang="en-US" altLang="zh-CN" dirty="0">
                <a:latin typeface="+mn-ea"/>
                <a:ea typeface="+mn-ea"/>
              </a:rPr>
              <a:t>0.21</a:t>
            </a:r>
            <a:r>
              <a:rPr lang="zh-CN" altLang="en-US" dirty="0">
                <a:latin typeface="+mn-ea"/>
                <a:ea typeface="+mn-ea"/>
              </a:rPr>
              <a:t>开始</a:t>
            </a:r>
            <a:r>
              <a:rPr lang="en-US" altLang="zh-CN" dirty="0">
                <a:latin typeface="+mn-ea"/>
                <a:ea typeface="+mn-ea"/>
              </a:rPr>
              <a:t>HDFS</a:t>
            </a:r>
            <a:r>
              <a:rPr lang="zh-CN" altLang="en-US" dirty="0">
                <a:latin typeface="+mn-ea"/>
                <a:ea typeface="+mn-ea"/>
              </a:rPr>
              <a:t>和</a:t>
            </a:r>
            <a:r>
              <a:rPr lang="en-US" altLang="zh-CN" dirty="0" err="1">
                <a:latin typeface="+mn-ea"/>
                <a:ea typeface="+mn-ea"/>
              </a:rPr>
              <a:t>MapReduce</a:t>
            </a:r>
            <a:r>
              <a:rPr lang="zh-CN" altLang="en-US" dirty="0">
                <a:latin typeface="+mn-ea"/>
                <a:ea typeface="+mn-ea"/>
              </a:rPr>
              <a:t>被分离为独立的子项目，其余内容为</a:t>
            </a:r>
            <a:r>
              <a:rPr lang="en-US" altLang="zh-CN" dirty="0" err="1">
                <a:latin typeface="+mn-ea"/>
                <a:ea typeface="+mn-ea"/>
              </a:rPr>
              <a:t>Hadoop</a:t>
            </a:r>
            <a:r>
              <a:rPr lang="en-US" altLang="zh-CN" dirty="0">
                <a:latin typeface="+mn-ea"/>
                <a:ea typeface="+mn-ea"/>
              </a:rPr>
              <a:t> Common</a:t>
            </a:r>
            <a:br>
              <a:rPr lang="en-US" altLang="zh-CN" dirty="0">
                <a:latin typeface="+mn-ea"/>
                <a:ea typeface="+mn-ea"/>
              </a:rPr>
            </a:br>
            <a:r>
              <a:rPr lang="en-US" altLang="zh-CN" dirty="0">
                <a:latin typeface="+mn-ea"/>
                <a:ea typeface="+mn-ea"/>
              </a:rPr>
              <a:t>      HDFS: </a:t>
            </a:r>
            <a:r>
              <a:rPr lang="en-US" altLang="zh-CN" dirty="0" err="1">
                <a:latin typeface="+mn-ea"/>
                <a:ea typeface="+mn-ea"/>
              </a:rPr>
              <a:t>Hadoop</a:t>
            </a:r>
            <a:r>
              <a:rPr lang="en-US" altLang="zh-CN" dirty="0">
                <a:latin typeface="+mn-ea"/>
                <a:ea typeface="+mn-ea"/>
              </a:rPr>
              <a:t> </a:t>
            </a:r>
            <a:r>
              <a:rPr lang="zh-CN" altLang="en-US" dirty="0">
                <a:latin typeface="+mn-ea"/>
                <a:ea typeface="+mn-ea"/>
              </a:rPr>
              <a:t>分佈式文件系統 </a:t>
            </a:r>
            <a:r>
              <a:rPr lang="en-US" altLang="zh-CN" dirty="0">
                <a:latin typeface="+mn-ea"/>
                <a:ea typeface="+mn-ea"/>
              </a:rPr>
              <a:t>(Distributed File System) </a:t>
            </a:r>
            <a:r>
              <a:rPr lang="zh-CN" altLang="en-US" dirty="0">
                <a:latin typeface="+mn-ea"/>
                <a:ea typeface="+mn-ea"/>
              </a:rPr>
              <a:t>－ </a:t>
            </a:r>
            <a:r>
              <a:rPr lang="en-US" altLang="zh-CN" dirty="0">
                <a:latin typeface="+mn-ea"/>
                <a:ea typeface="+mn-ea"/>
              </a:rPr>
              <a:t>HDFS (</a:t>
            </a:r>
            <a:r>
              <a:rPr lang="en-US" altLang="zh-CN" dirty="0" err="1">
                <a:latin typeface="+mn-ea"/>
                <a:ea typeface="+mn-ea"/>
              </a:rPr>
              <a:t>Hadoop</a:t>
            </a:r>
            <a:r>
              <a:rPr lang="en-US" altLang="zh-CN" dirty="0">
                <a:latin typeface="+mn-ea"/>
                <a:ea typeface="+mn-ea"/>
              </a:rPr>
              <a:t> Distributed File System)</a:t>
            </a:r>
            <a:br>
              <a:rPr lang="en-US" altLang="zh-CN" dirty="0">
                <a:latin typeface="+mn-ea"/>
                <a:ea typeface="+mn-ea"/>
              </a:rPr>
            </a:br>
            <a:r>
              <a:rPr lang="en-US" altLang="zh-CN" dirty="0">
                <a:latin typeface="+mn-ea"/>
                <a:ea typeface="+mn-ea"/>
              </a:rPr>
              <a:t>      </a:t>
            </a:r>
            <a:r>
              <a:rPr lang="en-US" altLang="zh-CN" dirty="0" err="1">
                <a:latin typeface="+mn-ea"/>
                <a:ea typeface="+mn-ea"/>
              </a:rPr>
              <a:t>MapReduce</a:t>
            </a:r>
            <a:r>
              <a:rPr lang="zh-CN" altLang="en-US" dirty="0">
                <a:latin typeface="+mn-ea"/>
                <a:ea typeface="+mn-ea"/>
              </a:rPr>
              <a:t>：并行计算框架，</a:t>
            </a:r>
            <a:r>
              <a:rPr lang="en-US" altLang="zh-CN" dirty="0">
                <a:latin typeface="+mn-ea"/>
                <a:ea typeface="+mn-ea"/>
              </a:rPr>
              <a:t>0.20</a:t>
            </a:r>
            <a:r>
              <a:rPr lang="zh-CN" altLang="en-US" dirty="0">
                <a:latin typeface="+mn-ea"/>
                <a:ea typeface="+mn-ea"/>
              </a:rPr>
              <a:t>前使用 </a:t>
            </a:r>
            <a:r>
              <a:rPr lang="en-US" altLang="zh-CN" dirty="0" err="1">
                <a:latin typeface="+mn-ea"/>
                <a:ea typeface="+mn-ea"/>
              </a:rPr>
              <a:t>org.apache.hadoop.mapred</a:t>
            </a:r>
            <a:r>
              <a:rPr lang="en-US" altLang="zh-CN" dirty="0">
                <a:latin typeface="+mn-ea"/>
                <a:ea typeface="+mn-ea"/>
              </a:rPr>
              <a:t> </a:t>
            </a:r>
            <a:r>
              <a:rPr lang="zh-CN" altLang="en-US" dirty="0">
                <a:latin typeface="+mn-ea"/>
                <a:ea typeface="+mn-ea"/>
              </a:rPr>
              <a:t>旧接口，</a:t>
            </a:r>
            <a:r>
              <a:rPr lang="en-US" altLang="zh-CN" dirty="0">
                <a:latin typeface="+mn-ea"/>
                <a:ea typeface="+mn-ea"/>
              </a:rPr>
              <a:t>0.20</a:t>
            </a:r>
            <a:r>
              <a:rPr lang="zh-CN" altLang="en-US" dirty="0">
                <a:latin typeface="+mn-ea"/>
                <a:ea typeface="+mn-ea"/>
              </a:rPr>
              <a:t>版本开始引入</a:t>
            </a:r>
            <a:r>
              <a:rPr lang="en-US" altLang="zh-CN" dirty="0" err="1">
                <a:latin typeface="+mn-ea"/>
                <a:ea typeface="+mn-ea"/>
              </a:rPr>
              <a:t>org.apache.hadoop.mapreduce</a:t>
            </a:r>
            <a:r>
              <a:rPr lang="zh-CN" altLang="en-US" dirty="0">
                <a:latin typeface="+mn-ea"/>
                <a:ea typeface="+mn-ea"/>
              </a:rPr>
              <a:t>的新</a:t>
            </a:r>
            <a:r>
              <a:rPr lang="en-US" altLang="zh-CN" dirty="0">
                <a:latin typeface="+mn-ea"/>
                <a:ea typeface="+mn-ea"/>
              </a:rPr>
              <a:t>API</a:t>
            </a:r>
          </a:p>
          <a:p>
            <a:pPr>
              <a:lnSpc>
                <a:spcPct val="150000"/>
              </a:lnSpc>
            </a:pPr>
            <a:r>
              <a:rPr lang="en-US" altLang="zh-CN" dirty="0">
                <a:latin typeface="+mn-ea"/>
                <a:ea typeface="+mn-ea"/>
              </a:rPr>
              <a:t>      </a:t>
            </a:r>
            <a:r>
              <a:rPr lang="en-US" altLang="zh-CN" dirty="0" err="1">
                <a:latin typeface="+mn-ea"/>
                <a:ea typeface="+mn-ea"/>
              </a:rPr>
              <a:t>HBase</a:t>
            </a:r>
            <a:r>
              <a:rPr lang="en-US" altLang="zh-CN" dirty="0">
                <a:latin typeface="+mn-ea"/>
                <a:ea typeface="+mn-ea"/>
              </a:rPr>
              <a:t>: </a:t>
            </a:r>
            <a:r>
              <a:rPr lang="zh-CN" altLang="en-US" dirty="0">
                <a:latin typeface="+mn-ea"/>
                <a:ea typeface="+mn-ea"/>
              </a:rPr>
              <a:t>类似</a:t>
            </a:r>
            <a:r>
              <a:rPr lang="en-US" altLang="zh-CN" dirty="0">
                <a:latin typeface="+mn-ea"/>
                <a:ea typeface="+mn-ea"/>
              </a:rPr>
              <a:t>Google </a:t>
            </a:r>
            <a:r>
              <a:rPr lang="en-US" altLang="zh-CN" dirty="0" err="1">
                <a:latin typeface="+mn-ea"/>
                <a:ea typeface="+mn-ea"/>
              </a:rPr>
              <a:t>BigTable</a:t>
            </a:r>
            <a:r>
              <a:rPr lang="zh-CN" altLang="en-US" dirty="0">
                <a:latin typeface="+mn-ea"/>
                <a:ea typeface="+mn-ea"/>
              </a:rPr>
              <a:t>的分布式</a:t>
            </a:r>
            <a:r>
              <a:rPr lang="en-US" altLang="zh-CN" dirty="0" err="1">
                <a:latin typeface="+mn-ea"/>
                <a:ea typeface="+mn-ea"/>
              </a:rPr>
              <a:t>NoSQL</a:t>
            </a:r>
            <a:r>
              <a:rPr lang="zh-CN" altLang="en-US" dirty="0">
                <a:latin typeface="+mn-ea"/>
                <a:ea typeface="+mn-ea"/>
              </a:rPr>
              <a:t>列数据库。（</a:t>
            </a:r>
            <a:r>
              <a:rPr lang="en-US" altLang="zh-CN" dirty="0" err="1">
                <a:latin typeface="+mn-ea"/>
                <a:ea typeface="+mn-ea"/>
              </a:rPr>
              <a:t>HBase</a:t>
            </a:r>
            <a:r>
              <a:rPr lang="en-US" altLang="zh-CN" dirty="0">
                <a:latin typeface="+mn-ea"/>
                <a:ea typeface="+mn-ea"/>
              </a:rPr>
              <a:t> </a:t>
            </a:r>
            <a:r>
              <a:rPr lang="zh-CN" altLang="en-US" dirty="0">
                <a:latin typeface="+mn-ea"/>
                <a:ea typeface="+mn-ea"/>
              </a:rPr>
              <a:t>和 </a:t>
            </a:r>
            <a:r>
              <a:rPr lang="en-US" altLang="zh-CN" dirty="0">
                <a:latin typeface="+mn-ea"/>
                <a:ea typeface="+mn-ea"/>
              </a:rPr>
              <a:t>Avro </a:t>
            </a:r>
            <a:r>
              <a:rPr lang="zh-CN" altLang="en-US" dirty="0">
                <a:latin typeface="+mn-ea"/>
                <a:ea typeface="+mn-ea"/>
              </a:rPr>
              <a:t>已经于</a:t>
            </a:r>
            <a:r>
              <a:rPr lang="en-US" altLang="zh-CN" dirty="0">
                <a:latin typeface="+mn-ea"/>
                <a:ea typeface="+mn-ea"/>
              </a:rPr>
              <a:t>2010</a:t>
            </a:r>
            <a:r>
              <a:rPr lang="zh-CN" altLang="en-US" dirty="0">
                <a:latin typeface="+mn-ea"/>
                <a:ea typeface="+mn-ea"/>
              </a:rPr>
              <a:t>年</a:t>
            </a:r>
            <a:r>
              <a:rPr lang="en-US" altLang="zh-CN" dirty="0">
                <a:latin typeface="+mn-ea"/>
                <a:ea typeface="+mn-ea"/>
              </a:rPr>
              <a:t>5</a:t>
            </a:r>
            <a:r>
              <a:rPr lang="zh-CN" altLang="en-US" dirty="0">
                <a:latin typeface="+mn-ea"/>
                <a:ea typeface="+mn-ea"/>
              </a:rPr>
              <a:t>月成为顶级 </a:t>
            </a:r>
            <a:r>
              <a:rPr lang="en-US" altLang="zh-CN" dirty="0">
                <a:latin typeface="+mn-ea"/>
                <a:ea typeface="+mn-ea"/>
              </a:rPr>
              <a:t>Apache </a:t>
            </a:r>
            <a:r>
              <a:rPr lang="zh-CN" altLang="en-US" dirty="0">
                <a:latin typeface="+mn-ea"/>
                <a:ea typeface="+mn-ea"/>
              </a:rPr>
              <a:t>项目</a:t>
            </a:r>
            <a:r>
              <a:rPr lang="en-US" altLang="zh-CN" dirty="0">
                <a:latin typeface="+mn-ea"/>
                <a:ea typeface="+mn-ea"/>
              </a:rPr>
              <a:t>[1]</a:t>
            </a:r>
            <a:r>
              <a:rPr lang="zh-CN" altLang="en-US" dirty="0">
                <a:latin typeface="+mn-ea"/>
                <a:ea typeface="+mn-ea"/>
              </a:rPr>
              <a:t>）</a:t>
            </a:r>
            <a:endParaRPr lang="en-US" altLang="zh-CN" dirty="0">
              <a:latin typeface="+mn-ea"/>
              <a:ea typeface="+mn-ea"/>
            </a:endParaRPr>
          </a:p>
          <a:p>
            <a:pPr>
              <a:lnSpc>
                <a:spcPct val="150000"/>
              </a:lnSpc>
            </a:pPr>
            <a:r>
              <a:rPr lang="en-US" altLang="zh-CN" dirty="0">
                <a:latin typeface="+mn-ea"/>
                <a:ea typeface="+mn-ea"/>
              </a:rPr>
              <a:t>      Hive</a:t>
            </a:r>
            <a:r>
              <a:rPr lang="zh-CN" altLang="en-US" dirty="0">
                <a:latin typeface="+mn-ea"/>
                <a:ea typeface="+mn-ea"/>
              </a:rPr>
              <a:t>：数据仓库工具，由</a:t>
            </a:r>
            <a:r>
              <a:rPr lang="en-US" altLang="zh-CN" dirty="0">
                <a:latin typeface="+mn-ea"/>
                <a:ea typeface="+mn-ea"/>
              </a:rPr>
              <a:t>Facebook</a:t>
            </a:r>
            <a:r>
              <a:rPr lang="zh-CN" altLang="en-US" dirty="0">
                <a:latin typeface="+mn-ea"/>
                <a:ea typeface="+mn-ea"/>
              </a:rPr>
              <a:t>贡献。</a:t>
            </a:r>
            <a:endParaRPr lang="en-US" altLang="zh-CN" dirty="0">
              <a:latin typeface="+mn-ea"/>
              <a:ea typeface="+mn-ea"/>
            </a:endParaRPr>
          </a:p>
          <a:p>
            <a:pPr>
              <a:lnSpc>
                <a:spcPct val="150000"/>
              </a:lnSpc>
            </a:pPr>
            <a:r>
              <a:rPr lang="en-US" altLang="zh-CN" dirty="0">
                <a:latin typeface="+mn-ea"/>
                <a:ea typeface="+mn-ea"/>
              </a:rPr>
              <a:t>      Zookeeper</a:t>
            </a:r>
            <a:r>
              <a:rPr lang="zh-CN" altLang="en-US" dirty="0">
                <a:latin typeface="+mn-ea"/>
                <a:ea typeface="+mn-ea"/>
              </a:rPr>
              <a:t>：分布式锁设施，提供类似</a:t>
            </a:r>
            <a:r>
              <a:rPr lang="en-US" altLang="zh-CN" dirty="0">
                <a:latin typeface="+mn-ea"/>
                <a:ea typeface="+mn-ea"/>
              </a:rPr>
              <a:t>Google Chubby</a:t>
            </a:r>
            <a:r>
              <a:rPr lang="zh-CN" altLang="en-US" dirty="0">
                <a:latin typeface="+mn-ea"/>
                <a:ea typeface="+mn-ea"/>
              </a:rPr>
              <a:t>的功能，由</a:t>
            </a:r>
            <a:r>
              <a:rPr lang="en-US" altLang="zh-CN" dirty="0">
                <a:latin typeface="+mn-ea"/>
                <a:ea typeface="+mn-ea"/>
              </a:rPr>
              <a:t>Facebook</a:t>
            </a:r>
            <a:r>
              <a:rPr lang="zh-CN" altLang="en-US" dirty="0">
                <a:latin typeface="+mn-ea"/>
                <a:ea typeface="+mn-ea"/>
              </a:rPr>
              <a:t>贡献。</a:t>
            </a:r>
            <a:endParaRPr lang="en-US" altLang="zh-CN" dirty="0">
              <a:latin typeface="+mn-ea"/>
              <a:ea typeface="+mn-ea"/>
            </a:endParaRPr>
          </a:p>
          <a:p>
            <a:pPr>
              <a:lnSpc>
                <a:spcPct val="150000"/>
              </a:lnSpc>
            </a:pPr>
            <a:r>
              <a:rPr lang="zh-CN" altLang="en-US" dirty="0">
                <a:latin typeface="+mn-ea"/>
                <a:ea typeface="+mn-ea"/>
              </a:rPr>
              <a:t>      </a:t>
            </a:r>
            <a:r>
              <a:rPr lang="en-US" altLang="zh-CN" dirty="0">
                <a:latin typeface="+mn-ea"/>
                <a:ea typeface="+mn-ea"/>
              </a:rPr>
              <a:t>Avro</a:t>
            </a:r>
            <a:r>
              <a:rPr lang="zh-CN" altLang="en-US" dirty="0">
                <a:latin typeface="+mn-ea"/>
                <a:ea typeface="+mn-ea"/>
              </a:rPr>
              <a:t>：新的数据序列化格式与传输工具，将逐步取代</a:t>
            </a:r>
            <a:r>
              <a:rPr lang="en-US" altLang="zh-CN" dirty="0" err="1">
                <a:latin typeface="+mn-ea"/>
                <a:ea typeface="+mn-ea"/>
              </a:rPr>
              <a:t>Hadoop</a:t>
            </a:r>
            <a:r>
              <a:rPr lang="zh-CN" altLang="en-US" dirty="0">
                <a:latin typeface="+mn-ea"/>
                <a:ea typeface="+mn-ea"/>
              </a:rPr>
              <a:t>原有的</a:t>
            </a:r>
            <a:r>
              <a:rPr lang="en-US" altLang="zh-CN" dirty="0">
                <a:latin typeface="+mn-ea"/>
                <a:ea typeface="+mn-ea"/>
              </a:rPr>
              <a:t>IPC</a:t>
            </a:r>
            <a:r>
              <a:rPr lang="zh-CN" altLang="en-US" dirty="0">
                <a:latin typeface="+mn-ea"/>
                <a:ea typeface="+mn-ea"/>
              </a:rPr>
              <a:t>机制。</a:t>
            </a:r>
          </a:p>
        </p:txBody>
      </p:sp>
    </p:spTree>
    <p:extLst>
      <p:ext uri="{BB962C8B-B14F-4D97-AF65-F5344CB8AC3E}">
        <p14:creationId xmlns:p14="http://schemas.microsoft.com/office/powerpoint/2010/main" val="15315317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en-US" altLang="zh-CN" dirty="0" smtClean="0"/>
              <a:t>DML</a:t>
            </a:r>
            <a:r>
              <a:rPr lang="en-US" altLang="zh-CN" b="1" dirty="0"/>
              <a:t/>
            </a:r>
            <a:br>
              <a:rPr lang="en-US" altLang="zh-CN" b="1" dirty="0"/>
            </a:br>
            <a:endParaRPr lang="zh-CN" altLang="en-US" dirty="0" smtClean="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12" y="747782"/>
            <a:ext cx="5405388" cy="594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en-US" altLang="zh-CN" dirty="0" smtClean="0"/>
              <a:t>DML</a:t>
            </a:r>
            <a:r>
              <a:rPr lang="en-US" altLang="zh-CN" b="1" dirty="0"/>
              <a:t/>
            </a:r>
            <a:br>
              <a:rPr lang="en-US" altLang="zh-CN" b="1" dirty="0"/>
            </a:br>
            <a:endParaRPr lang="zh-CN" altLang="en-US" dirty="0" smtClean="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13" y="785888"/>
            <a:ext cx="5867245" cy="585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Hbase</a:t>
            </a:r>
            <a:r>
              <a:rPr lang="en-US" altLang="zh-CN" dirty="0"/>
              <a:t> </a:t>
            </a:r>
            <a:r>
              <a:rPr lang="en-US" altLang="zh-CN" dirty="0" err="1" smtClean="0"/>
              <a:t>Api</a:t>
            </a:r>
            <a:r>
              <a:rPr lang="zh-CN" altLang="en-US" dirty="0" smtClean="0"/>
              <a:t>操作</a:t>
            </a:r>
            <a:endParaRPr lang="zh-CN" altLang="en-US" dirty="0" smtClean="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90" y="762070"/>
            <a:ext cx="6324434" cy="587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748600" y="4213999"/>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68" name="组合 10"/>
          <p:cNvGrpSpPr>
            <a:grpSpLocks/>
          </p:cNvGrpSpPr>
          <p:nvPr/>
        </p:nvGrpSpPr>
        <p:grpSpPr bwMode="auto">
          <a:xfrm>
            <a:off x="1295400" y="1524000"/>
            <a:ext cx="7086600" cy="660400"/>
            <a:chOff x="1295400" y="1295400"/>
            <a:chExt cx="7086500" cy="660400"/>
          </a:xfrm>
        </p:grpSpPr>
        <p:sp>
          <p:nvSpPr>
            <p:cNvPr id="2" name="圆角矩形 1"/>
            <p:cNvSpPr/>
            <p:nvPr/>
          </p:nvSpPr>
          <p:spPr bwMode="auto">
            <a:xfrm>
              <a:off x="1295400" y="131921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28" y="129540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Hadoop</a:t>
              </a:r>
              <a:endParaRPr lang="en-US" altLang="zh-CN" sz="1200" dirty="0" smtClean="0">
                <a:solidFill>
                  <a:srgbClr val="E60012"/>
                </a:solidFill>
                <a:latin typeface="微软雅黑" pitchFamily="34" charset="-122"/>
              </a:endParaRPr>
            </a:p>
            <a:p>
              <a:pPr marL="92075" defTabSz="800100">
                <a:lnSpc>
                  <a:spcPct val="150000"/>
                </a:lnSpc>
                <a:spcAft>
                  <a:spcPct val="35000"/>
                </a:spcAft>
                <a:defRPr/>
              </a:pPr>
              <a:r>
                <a:rPr lang="en-US" altLang="zh-CN" sz="1000" dirty="0" err="1" smtClean="0">
                  <a:solidFill>
                    <a:schemeClr val="tx1">
                      <a:lumMod val="75000"/>
                      <a:lumOff val="25000"/>
                    </a:schemeClr>
                  </a:solidFill>
                  <a:latin typeface="微软雅黑" pitchFamily="34" charset="-122"/>
                </a:rPr>
                <a:t>Hadoop</a:t>
              </a:r>
              <a:r>
                <a:rPr lang="zh-CN" altLang="en-US" sz="1000" dirty="0" smtClean="0">
                  <a:solidFill>
                    <a:schemeClr val="tx1">
                      <a:lumMod val="75000"/>
                      <a:lumOff val="25000"/>
                    </a:schemeClr>
                  </a:solidFill>
                  <a:latin typeface="微软雅黑" pitchFamily="34" charset="-122"/>
                </a:rPr>
                <a:t>、版本、流处理、</a:t>
              </a:r>
              <a:r>
                <a:rPr lang="en-US" altLang="zh-CN" sz="1000" dirty="0" smtClean="0">
                  <a:solidFill>
                    <a:schemeClr val="tx1">
                      <a:lumMod val="75000"/>
                      <a:lumOff val="25000"/>
                    </a:schemeClr>
                  </a:solidFill>
                  <a:latin typeface="微软雅黑" pitchFamily="34" charset="-122"/>
                </a:rPr>
                <a:t>HDFS</a:t>
              </a:r>
              <a:r>
                <a:rPr lang="zh-CN" altLang="en-US" sz="1000" dirty="0" smtClean="0">
                  <a:solidFill>
                    <a:schemeClr val="tx1">
                      <a:lumMod val="75000"/>
                      <a:lumOff val="25000"/>
                    </a:schemeClr>
                  </a:solidFill>
                  <a:latin typeface="微软雅黑" pitchFamily="34" charset="-122"/>
                </a:rPr>
                <a:t>、</a:t>
              </a:r>
              <a:r>
                <a:rPr lang="en-US" altLang="zh-CN" sz="1000" dirty="0" err="1" smtClean="0">
                  <a:solidFill>
                    <a:schemeClr val="tx1">
                      <a:lumMod val="75000"/>
                      <a:lumOff val="25000"/>
                    </a:schemeClr>
                  </a:solidFill>
                  <a:latin typeface="微软雅黑" pitchFamily="34" charset="-122"/>
                </a:rPr>
                <a:t>MapReduce</a:t>
              </a:r>
              <a:r>
                <a:rPr lang="zh-CN" altLang="en-US" sz="1000" dirty="0" smtClean="0">
                  <a:solidFill>
                    <a:schemeClr val="tx1">
                      <a:lumMod val="75000"/>
                      <a:lumOff val="25000"/>
                    </a:schemeClr>
                  </a:solidFill>
                  <a:latin typeface="微软雅黑" pitchFamily="34" charset="-122"/>
                </a:rPr>
                <a:t>、文件结构、压缩存档、</a:t>
              </a:r>
              <a:r>
                <a:rPr lang="en-US" altLang="zh-CN" sz="1000" dirty="0" smtClean="0">
                  <a:solidFill>
                    <a:schemeClr val="tx1">
                      <a:lumMod val="75000"/>
                      <a:lumOff val="25000"/>
                    </a:schemeClr>
                  </a:solidFill>
                  <a:latin typeface="微软雅黑" pitchFamily="34" charset="-122"/>
                </a:rPr>
                <a:t>API</a:t>
              </a:r>
              <a:endParaRPr lang="zh-CN" altLang="en-US" sz="1000" dirty="0">
                <a:solidFill>
                  <a:schemeClr val="tx1">
                    <a:lumMod val="75000"/>
                    <a:lumOff val="25000"/>
                  </a:schemeClr>
                </a:solidFill>
                <a:latin typeface="微软雅黑" pitchFamily="34" charset="-122"/>
              </a:endParaRPr>
            </a:p>
          </p:txBody>
        </p:sp>
        <p:sp>
          <p:nvSpPr>
            <p:cNvPr id="18" name="TextBox 17"/>
            <p:cNvSpPr txBox="1"/>
            <p:nvPr/>
          </p:nvSpPr>
          <p:spPr bwMode="auto">
            <a:xfrm>
              <a:off x="1409698" y="136366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69" name="组合 8"/>
          <p:cNvGrpSpPr>
            <a:grpSpLocks/>
          </p:cNvGrpSpPr>
          <p:nvPr/>
        </p:nvGrpSpPr>
        <p:grpSpPr bwMode="auto">
          <a:xfrm>
            <a:off x="1295400" y="2343150"/>
            <a:ext cx="7086600" cy="660400"/>
            <a:chOff x="1295400" y="2239963"/>
            <a:chExt cx="6942104" cy="660400"/>
          </a:xfrm>
        </p:grpSpPr>
        <p:sp>
          <p:nvSpPr>
            <p:cNvPr id="21" name="圆角矩形 20"/>
            <p:cNvSpPr/>
            <p:nvPr/>
          </p:nvSpPr>
          <p:spPr bwMode="auto">
            <a:xfrm>
              <a:off x="1295400" y="2263776"/>
              <a:ext cx="612722"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429" y="2239963"/>
              <a:ext cx="6236075"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Hive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工作流程、</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、模块组件、架构组件、</a:t>
              </a:r>
              <a:r>
                <a:rPr lang="en-US" altLang="zh-CN" sz="1000" dirty="0" smtClean="0">
                  <a:solidFill>
                    <a:schemeClr val="tx1">
                      <a:lumMod val="75000"/>
                      <a:lumOff val="25000"/>
                    </a:schemeClr>
                  </a:solidFill>
                  <a:latin typeface="微软雅黑" pitchFamily="34" charset="-122"/>
                </a:rPr>
                <a:t>HQL</a:t>
              </a:r>
              <a:r>
                <a:rPr lang="zh-CN" altLang="en-US" sz="1000" dirty="0" smtClean="0">
                  <a:solidFill>
                    <a:schemeClr val="tx1">
                      <a:lumMod val="75000"/>
                      <a:lumOff val="25000"/>
                    </a:schemeClr>
                  </a:solidFill>
                  <a:latin typeface="微软雅黑" pitchFamily="34" charset="-122"/>
                </a:rPr>
                <a:t>、元数据管理、</a:t>
              </a:r>
              <a:r>
                <a:rPr lang="en-US" altLang="zh-CN" sz="1000" dirty="0" smtClean="0">
                  <a:solidFill>
                    <a:schemeClr val="tx1">
                      <a:lumMod val="75000"/>
                      <a:lumOff val="25000"/>
                    </a:schemeClr>
                  </a:solidFill>
                  <a:latin typeface="微软雅黑" pitchFamily="34" charset="-122"/>
                </a:rPr>
                <a:t>CLI</a:t>
              </a:r>
              <a:endParaRPr lang="zh-CN" altLang="en-US" sz="1000" dirty="0">
                <a:solidFill>
                  <a:schemeClr val="tx1">
                    <a:lumMod val="75000"/>
                    <a:lumOff val="25000"/>
                  </a:schemeClr>
                </a:solidFill>
                <a:latin typeface="微软雅黑" pitchFamily="34" charset="-122"/>
              </a:endParaRPr>
            </a:p>
          </p:txBody>
        </p:sp>
        <p:sp>
          <p:nvSpPr>
            <p:cNvPr id="23" name="TextBox 22"/>
            <p:cNvSpPr txBox="1"/>
            <p:nvPr/>
          </p:nvSpPr>
          <p:spPr bwMode="auto">
            <a:xfrm>
              <a:off x="1408925" y="2308226"/>
              <a:ext cx="38567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0" name="组合 7"/>
          <p:cNvGrpSpPr>
            <a:grpSpLocks/>
          </p:cNvGrpSpPr>
          <p:nvPr/>
        </p:nvGrpSpPr>
        <p:grpSpPr bwMode="auto">
          <a:xfrm>
            <a:off x="1295400" y="3162300"/>
            <a:ext cx="7086600" cy="660400"/>
            <a:chOff x="1295400" y="3184525"/>
            <a:chExt cx="7086500" cy="660400"/>
          </a:xfrm>
        </p:grpSpPr>
        <p:sp>
          <p:nvSpPr>
            <p:cNvPr id="22" name="圆角矩形 21"/>
            <p:cNvSpPr/>
            <p:nvPr/>
          </p:nvSpPr>
          <p:spPr bwMode="auto">
            <a:xfrm>
              <a:off x="1295400" y="3208338"/>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28" y="3184525"/>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Hbase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模块组件、</a:t>
              </a:r>
              <a:r>
                <a:rPr lang="en-US" altLang="zh-CN" sz="1000" dirty="0" smtClean="0">
                  <a:solidFill>
                    <a:schemeClr val="tx1">
                      <a:lumMod val="75000"/>
                      <a:lumOff val="25000"/>
                    </a:schemeClr>
                  </a:solidFill>
                  <a:latin typeface="微软雅黑" pitchFamily="34" charset="-122"/>
                </a:rPr>
                <a:t>DML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DDL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Client API</a:t>
              </a:r>
              <a:r>
                <a:rPr lang="zh-CN" altLang="en-US" sz="1000" dirty="0" smtClean="0">
                  <a:solidFill>
                    <a:schemeClr val="tx1">
                      <a:lumMod val="75000"/>
                      <a:lumOff val="25000"/>
                    </a:schemeClr>
                  </a:solidFill>
                  <a:latin typeface="微软雅黑" pitchFamily="34" charset="-122"/>
                </a:rPr>
                <a:t>、存储方式、性能优化</a:t>
              </a:r>
              <a:endParaRPr lang="zh-CN" altLang="en-US" sz="1000" dirty="0">
                <a:solidFill>
                  <a:schemeClr val="tx1">
                    <a:lumMod val="75000"/>
                    <a:lumOff val="25000"/>
                  </a:schemeClr>
                </a:solidFill>
                <a:latin typeface="微软雅黑" pitchFamily="34" charset="-122"/>
              </a:endParaRPr>
            </a:p>
          </p:txBody>
        </p:sp>
        <p:sp>
          <p:nvSpPr>
            <p:cNvPr id="28" name="TextBox 27"/>
            <p:cNvSpPr txBox="1"/>
            <p:nvPr/>
          </p:nvSpPr>
          <p:spPr bwMode="auto">
            <a:xfrm>
              <a:off x="1409698" y="3252788"/>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1" name="组合 6"/>
          <p:cNvGrpSpPr>
            <a:grpSpLocks/>
          </p:cNvGrpSpPr>
          <p:nvPr/>
        </p:nvGrpSpPr>
        <p:grpSpPr bwMode="auto">
          <a:xfrm>
            <a:off x="1295400" y="3981450"/>
            <a:ext cx="7086600" cy="660400"/>
            <a:chOff x="1295400" y="4129088"/>
            <a:chExt cx="7086500" cy="660400"/>
          </a:xfrm>
        </p:grpSpPr>
        <p:sp>
          <p:nvSpPr>
            <p:cNvPr id="26" name="圆角矩形 25"/>
            <p:cNvSpPr/>
            <p:nvPr/>
          </p:nvSpPr>
          <p:spPr bwMode="auto">
            <a:xfrm>
              <a:off x="1295400" y="4152901"/>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28" y="4129088"/>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Zookeeper</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处理机制、</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Zookeeper Shell</a:t>
              </a:r>
              <a:r>
                <a:rPr lang="zh-CN" altLang="en-US" sz="1000" dirty="0" smtClean="0">
                  <a:solidFill>
                    <a:schemeClr val="tx1">
                      <a:lumMod val="75000"/>
                      <a:lumOff val="25000"/>
                    </a:schemeClr>
                  </a:solidFill>
                  <a:latin typeface="微软雅黑" pitchFamily="34" charset="-122"/>
                </a:rPr>
                <a:t>、功能模块</a:t>
              </a:r>
              <a:endParaRPr lang="en-US" altLang="zh-CN" sz="1000" dirty="0">
                <a:solidFill>
                  <a:schemeClr val="tx1">
                    <a:lumMod val="75000"/>
                    <a:lumOff val="25000"/>
                  </a:schemeClr>
                </a:solidFill>
                <a:latin typeface="微软雅黑" pitchFamily="34" charset="-122"/>
              </a:endParaRPr>
            </a:p>
          </p:txBody>
        </p:sp>
        <p:sp>
          <p:nvSpPr>
            <p:cNvPr id="36" name="TextBox 35"/>
            <p:cNvSpPr txBox="1"/>
            <p:nvPr/>
          </p:nvSpPr>
          <p:spPr bwMode="auto">
            <a:xfrm>
              <a:off x="1409698" y="4197351"/>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2" name="组合 4"/>
          <p:cNvGrpSpPr>
            <a:grpSpLocks/>
          </p:cNvGrpSpPr>
          <p:nvPr/>
        </p:nvGrpSpPr>
        <p:grpSpPr bwMode="auto">
          <a:xfrm>
            <a:off x="1295400" y="4800600"/>
            <a:ext cx="7086600" cy="660400"/>
            <a:chOff x="1295400" y="5073650"/>
            <a:chExt cx="7086500" cy="660400"/>
          </a:xfrm>
        </p:grpSpPr>
        <p:sp>
          <p:nvSpPr>
            <p:cNvPr id="27" name="圆角矩形 26"/>
            <p:cNvSpPr/>
            <p:nvPr/>
          </p:nvSpPr>
          <p:spPr bwMode="auto">
            <a:xfrm>
              <a:off x="1295400" y="509746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28" y="507365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Apache Pig</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设计原理、</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、关键字、综合案例、典型函数</a:t>
              </a:r>
              <a:endParaRPr lang="zh-CN" altLang="en-US" sz="1000" dirty="0">
                <a:solidFill>
                  <a:schemeClr val="tx1">
                    <a:lumMod val="75000"/>
                    <a:lumOff val="25000"/>
                  </a:schemeClr>
                </a:solidFill>
                <a:latin typeface="微软雅黑" pitchFamily="34" charset="-122"/>
              </a:endParaRPr>
            </a:p>
          </p:txBody>
        </p:sp>
        <p:sp>
          <p:nvSpPr>
            <p:cNvPr id="41" name="TextBox 40"/>
            <p:cNvSpPr txBox="1"/>
            <p:nvPr/>
          </p:nvSpPr>
          <p:spPr bwMode="auto">
            <a:xfrm>
              <a:off x="1409698" y="514191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4663672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ZooKeeper</a:t>
            </a:r>
            <a:r>
              <a:rPr lang="en-US" altLang="zh-CN" dirty="0" smtClean="0"/>
              <a:t> </a:t>
            </a:r>
            <a:r>
              <a:rPr lang="zh-CN" altLang="en-US" dirty="0" smtClean="0"/>
              <a:t>简介</a:t>
            </a:r>
            <a:r>
              <a:rPr lang="en-US" altLang="zh-CN" b="1" dirty="0"/>
              <a:t/>
            </a:r>
            <a:br>
              <a:rPr lang="en-US" altLang="zh-CN" b="1" dirty="0"/>
            </a:br>
            <a:endParaRPr lang="zh-CN" altLang="en-US" dirty="0" smtClean="0"/>
          </a:p>
        </p:txBody>
      </p:sp>
      <p:sp>
        <p:nvSpPr>
          <p:cNvPr id="2" name="TextBox 1"/>
          <p:cNvSpPr txBox="1"/>
          <p:nvPr/>
        </p:nvSpPr>
        <p:spPr>
          <a:xfrm>
            <a:off x="71440" y="942824"/>
            <a:ext cx="8915285" cy="2333780"/>
          </a:xfrm>
          <a:prstGeom prst="rect">
            <a:avLst/>
          </a:prstGeom>
          <a:noFill/>
        </p:spPr>
        <p:txBody>
          <a:bodyPr wrap="square" rtlCol="0">
            <a:spAutoFit/>
          </a:bodyPr>
          <a:lstStyle/>
          <a:p>
            <a:pPr>
              <a:lnSpc>
                <a:spcPts val="2200"/>
              </a:lnSpc>
            </a:pPr>
            <a:r>
              <a:rPr lang="en-US" altLang="zh-CN" dirty="0" smtClean="0">
                <a:latin typeface="+mn-ea"/>
                <a:ea typeface="+mn-ea"/>
              </a:rPr>
              <a:t>      </a:t>
            </a:r>
            <a:r>
              <a:rPr lang="en-US" altLang="zh-CN" dirty="0" err="1" smtClean="0">
                <a:latin typeface="+mn-ea"/>
                <a:ea typeface="+mn-ea"/>
              </a:rPr>
              <a:t>ZooKeeper</a:t>
            </a:r>
            <a:r>
              <a:rPr lang="zh-CN" altLang="en-US" dirty="0">
                <a:latin typeface="+mn-ea"/>
                <a:ea typeface="+mn-ea"/>
              </a:rPr>
              <a:t>是</a:t>
            </a:r>
            <a:r>
              <a:rPr lang="en-US" altLang="zh-CN" dirty="0" err="1">
                <a:latin typeface="+mn-ea"/>
                <a:ea typeface="+mn-ea"/>
              </a:rPr>
              <a:t>Hadoop</a:t>
            </a:r>
            <a:r>
              <a:rPr lang="zh-CN" altLang="en-US" dirty="0">
                <a:latin typeface="+mn-ea"/>
                <a:ea typeface="+mn-ea"/>
              </a:rPr>
              <a:t>的正式子项目，它是一个针对大型分布式系统的可靠协调系统，提供的功能包括：配置维护、名字服务、分布式同步、组服务等。</a:t>
            </a:r>
            <a:r>
              <a:rPr lang="en-US" altLang="zh-CN" dirty="0" err="1">
                <a:latin typeface="+mn-ea"/>
                <a:ea typeface="+mn-ea"/>
              </a:rPr>
              <a:t>ZooKeeper</a:t>
            </a:r>
            <a:r>
              <a:rPr lang="zh-CN" altLang="en-US" dirty="0">
                <a:latin typeface="+mn-ea"/>
                <a:ea typeface="+mn-ea"/>
              </a:rPr>
              <a:t>的目标就是封装好复杂易出错的关键服务，将简单易用的接口和性能高效、功能稳定的系统提供给用户。</a:t>
            </a:r>
          </a:p>
          <a:p>
            <a:pPr>
              <a:lnSpc>
                <a:spcPts val="2200"/>
              </a:lnSpc>
            </a:pPr>
            <a:endParaRPr lang="zh-CN" altLang="en-US" dirty="0">
              <a:latin typeface="+mn-ea"/>
              <a:ea typeface="+mn-ea"/>
            </a:endParaRPr>
          </a:p>
          <a:p>
            <a:pPr>
              <a:lnSpc>
                <a:spcPts val="2200"/>
              </a:lnSpc>
            </a:pPr>
            <a:r>
              <a:rPr lang="en-US" altLang="zh-CN" dirty="0" smtClean="0">
                <a:latin typeface="+mn-ea"/>
                <a:ea typeface="+mn-ea"/>
              </a:rPr>
              <a:t>      Zookeeper</a:t>
            </a:r>
            <a:r>
              <a:rPr lang="zh-CN" altLang="en-US" dirty="0">
                <a:latin typeface="+mn-ea"/>
                <a:ea typeface="+mn-ea"/>
              </a:rPr>
              <a:t>是</a:t>
            </a:r>
            <a:r>
              <a:rPr lang="en-US" altLang="zh-CN" dirty="0">
                <a:latin typeface="+mn-ea"/>
                <a:ea typeface="+mn-ea"/>
              </a:rPr>
              <a:t>Google</a:t>
            </a:r>
            <a:r>
              <a:rPr lang="zh-CN" altLang="en-US" dirty="0">
                <a:latin typeface="+mn-ea"/>
                <a:ea typeface="+mn-ea"/>
              </a:rPr>
              <a:t>的</a:t>
            </a:r>
            <a:r>
              <a:rPr lang="en-US" altLang="zh-CN" dirty="0">
                <a:latin typeface="+mn-ea"/>
                <a:ea typeface="+mn-ea"/>
              </a:rPr>
              <a:t>Chubby</a:t>
            </a:r>
            <a:r>
              <a:rPr lang="zh-CN" altLang="en-US" dirty="0">
                <a:latin typeface="+mn-ea"/>
                <a:ea typeface="+mn-ea"/>
              </a:rPr>
              <a:t>一个开源的实现</a:t>
            </a:r>
            <a:r>
              <a:rPr lang="en-US" altLang="zh-CN" dirty="0">
                <a:latin typeface="+mn-ea"/>
                <a:ea typeface="+mn-ea"/>
              </a:rPr>
              <a:t>.</a:t>
            </a:r>
            <a:r>
              <a:rPr lang="zh-CN" altLang="en-US" dirty="0">
                <a:latin typeface="+mn-ea"/>
                <a:ea typeface="+mn-ea"/>
              </a:rPr>
              <a:t>是高有效和可靠的协同工作系统</a:t>
            </a:r>
            <a:r>
              <a:rPr lang="en-US" altLang="zh-CN" dirty="0">
                <a:latin typeface="+mn-ea"/>
                <a:ea typeface="+mn-ea"/>
              </a:rPr>
              <a:t>.Zookeeper</a:t>
            </a:r>
            <a:r>
              <a:rPr lang="zh-CN" altLang="en-US" dirty="0">
                <a:latin typeface="+mn-ea"/>
                <a:ea typeface="+mn-ea"/>
              </a:rPr>
              <a:t>能够用来</a:t>
            </a:r>
            <a:r>
              <a:rPr lang="en-US" altLang="zh-CN" dirty="0">
                <a:latin typeface="+mn-ea"/>
                <a:ea typeface="+mn-ea"/>
              </a:rPr>
              <a:t>leader</a:t>
            </a:r>
            <a:r>
              <a:rPr lang="zh-CN" altLang="en-US" dirty="0">
                <a:latin typeface="+mn-ea"/>
                <a:ea typeface="+mn-ea"/>
              </a:rPr>
              <a:t>选举</a:t>
            </a:r>
            <a:r>
              <a:rPr lang="en-US" altLang="zh-CN" dirty="0">
                <a:latin typeface="+mn-ea"/>
                <a:ea typeface="+mn-ea"/>
              </a:rPr>
              <a:t>,</a:t>
            </a:r>
            <a:r>
              <a:rPr lang="zh-CN" altLang="en-US" dirty="0">
                <a:latin typeface="+mn-ea"/>
                <a:ea typeface="+mn-ea"/>
              </a:rPr>
              <a:t>配置信息维护等</a:t>
            </a:r>
            <a:r>
              <a:rPr lang="en-US" altLang="zh-CN" dirty="0">
                <a:latin typeface="+mn-ea"/>
                <a:ea typeface="+mn-ea"/>
              </a:rPr>
              <a:t>.</a:t>
            </a:r>
            <a:r>
              <a:rPr lang="zh-CN" altLang="en-US" dirty="0">
                <a:latin typeface="+mn-ea"/>
                <a:ea typeface="+mn-ea"/>
              </a:rPr>
              <a:t>在一个分布式的环境中</a:t>
            </a:r>
            <a:r>
              <a:rPr lang="en-US" altLang="zh-CN" dirty="0">
                <a:latin typeface="+mn-ea"/>
                <a:ea typeface="+mn-ea"/>
              </a:rPr>
              <a:t>,</a:t>
            </a:r>
            <a:r>
              <a:rPr lang="zh-CN" altLang="en-US" dirty="0">
                <a:latin typeface="+mn-ea"/>
                <a:ea typeface="+mn-ea"/>
              </a:rPr>
              <a:t>我们需要一个</a:t>
            </a:r>
            <a:r>
              <a:rPr lang="en-US" altLang="zh-CN" dirty="0">
                <a:latin typeface="+mn-ea"/>
                <a:ea typeface="+mn-ea"/>
              </a:rPr>
              <a:t>Master</a:t>
            </a:r>
            <a:r>
              <a:rPr lang="zh-CN" altLang="en-US" dirty="0">
                <a:latin typeface="+mn-ea"/>
                <a:ea typeface="+mn-ea"/>
              </a:rPr>
              <a:t>实例或存储一些配置信息</a:t>
            </a:r>
            <a:r>
              <a:rPr lang="en-US" altLang="zh-CN" dirty="0">
                <a:latin typeface="+mn-ea"/>
                <a:ea typeface="+mn-ea"/>
              </a:rPr>
              <a:t>,</a:t>
            </a:r>
            <a:r>
              <a:rPr lang="zh-CN" altLang="en-US" dirty="0">
                <a:latin typeface="+mn-ea"/>
                <a:ea typeface="+mn-ea"/>
              </a:rPr>
              <a:t>确保文件写入的一致性等</a:t>
            </a:r>
            <a:r>
              <a:rPr lang="en-US" altLang="zh-CN" dirty="0">
                <a:latin typeface="+mn-ea"/>
                <a:ea typeface="+mn-ea"/>
              </a:rPr>
              <a:t>.</a:t>
            </a:r>
            <a:endParaRPr lang="zh-CN" altLang="en-US" dirty="0">
              <a:latin typeface="+mn-ea"/>
              <a:ea typeface="+mn-ea"/>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0" y="3505198"/>
            <a:ext cx="8898131" cy="2784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ZooKeeper</a:t>
            </a:r>
            <a:r>
              <a:rPr lang="en-US" altLang="zh-CN" dirty="0" smtClean="0"/>
              <a:t> Shell</a:t>
            </a:r>
            <a:r>
              <a:rPr lang="en-US" altLang="zh-CN" b="1" dirty="0"/>
              <a:t/>
            </a:r>
            <a:br>
              <a:rPr lang="en-US" altLang="zh-CN" b="1" dirty="0"/>
            </a:br>
            <a:endParaRPr lang="zh-CN" altLang="en-US" dirty="0" smtClean="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8" y="762070"/>
            <a:ext cx="6553027" cy="112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6" y="1981238"/>
            <a:ext cx="3564089" cy="41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5595" y="1905040"/>
            <a:ext cx="3255731" cy="4753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ZooKeeper</a:t>
            </a:r>
            <a:r>
              <a:rPr lang="en-US" altLang="zh-CN" dirty="0" smtClean="0"/>
              <a:t> </a:t>
            </a:r>
            <a:r>
              <a:rPr lang="en-US" altLang="zh-CN" dirty="0" err="1" smtClean="0"/>
              <a:t>Api</a:t>
            </a:r>
            <a:r>
              <a:rPr lang="en-US" altLang="zh-CN" b="1" dirty="0"/>
              <a:t/>
            </a:r>
            <a:br>
              <a:rPr lang="en-US" altLang="zh-CN" b="1" dirty="0"/>
            </a:br>
            <a:endParaRPr lang="zh-CN" altLang="en-US" dirty="0" smtClean="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12" y="838268"/>
            <a:ext cx="4233200" cy="576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792" y="762070"/>
            <a:ext cx="3721824" cy="571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a:t>ZooKeeper</a:t>
            </a:r>
            <a:r>
              <a:rPr lang="en-US" altLang="zh-CN" dirty="0"/>
              <a:t> </a:t>
            </a:r>
            <a:r>
              <a:rPr lang="en-US" altLang="zh-CN" dirty="0" err="1"/>
              <a:t>Api</a:t>
            </a:r>
            <a:r>
              <a:rPr lang="en-US" altLang="zh-CN" b="1" dirty="0"/>
              <a:t/>
            </a:r>
            <a:br>
              <a:rPr lang="en-US" altLang="zh-CN" b="1" dirty="0"/>
            </a:br>
            <a:endParaRPr lang="zh-CN" altLang="en-US"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88" y="762070"/>
            <a:ext cx="4298312" cy="594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971" y="2819416"/>
            <a:ext cx="5663029" cy="370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25" y="0"/>
            <a:ext cx="314325" cy="6858000"/>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p:nvPr/>
        </p:nvSpPr>
        <p:spPr bwMode="auto">
          <a:xfrm rot="5400000">
            <a:off x="748600" y="5015658"/>
            <a:ext cx="265112"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68" name="组合 10"/>
          <p:cNvGrpSpPr>
            <a:grpSpLocks/>
          </p:cNvGrpSpPr>
          <p:nvPr/>
        </p:nvGrpSpPr>
        <p:grpSpPr bwMode="auto">
          <a:xfrm>
            <a:off x="1295400" y="1524000"/>
            <a:ext cx="7086600" cy="660400"/>
            <a:chOff x="1295400" y="1295400"/>
            <a:chExt cx="7086500" cy="660400"/>
          </a:xfrm>
        </p:grpSpPr>
        <p:sp>
          <p:nvSpPr>
            <p:cNvPr id="2" name="圆角矩形 1"/>
            <p:cNvSpPr/>
            <p:nvPr/>
          </p:nvSpPr>
          <p:spPr bwMode="auto">
            <a:xfrm>
              <a:off x="1295400" y="131921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0" name="矩形 19"/>
            <p:cNvSpPr/>
            <p:nvPr/>
          </p:nvSpPr>
          <p:spPr bwMode="auto">
            <a:xfrm>
              <a:off x="2001828" y="129540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Hadoop</a:t>
              </a:r>
              <a:endParaRPr lang="en-US" altLang="zh-CN" sz="1200" dirty="0" smtClean="0">
                <a:solidFill>
                  <a:srgbClr val="E60012"/>
                </a:solidFill>
                <a:latin typeface="微软雅黑" pitchFamily="34" charset="-122"/>
              </a:endParaRPr>
            </a:p>
            <a:p>
              <a:pPr marL="92075" defTabSz="800100">
                <a:lnSpc>
                  <a:spcPct val="150000"/>
                </a:lnSpc>
                <a:spcAft>
                  <a:spcPct val="35000"/>
                </a:spcAft>
                <a:defRPr/>
              </a:pPr>
              <a:r>
                <a:rPr lang="en-US" altLang="zh-CN" sz="1000" dirty="0" err="1" smtClean="0">
                  <a:solidFill>
                    <a:schemeClr val="tx1">
                      <a:lumMod val="75000"/>
                      <a:lumOff val="25000"/>
                    </a:schemeClr>
                  </a:solidFill>
                  <a:latin typeface="微软雅黑" pitchFamily="34" charset="-122"/>
                </a:rPr>
                <a:t>Hadoop</a:t>
              </a:r>
              <a:r>
                <a:rPr lang="zh-CN" altLang="en-US" sz="1000" dirty="0" smtClean="0">
                  <a:solidFill>
                    <a:schemeClr val="tx1">
                      <a:lumMod val="75000"/>
                      <a:lumOff val="25000"/>
                    </a:schemeClr>
                  </a:solidFill>
                  <a:latin typeface="微软雅黑" pitchFamily="34" charset="-122"/>
                </a:rPr>
                <a:t>、版本、流处理、</a:t>
              </a:r>
              <a:r>
                <a:rPr lang="en-US" altLang="zh-CN" sz="1000" dirty="0" smtClean="0">
                  <a:solidFill>
                    <a:schemeClr val="tx1">
                      <a:lumMod val="75000"/>
                      <a:lumOff val="25000"/>
                    </a:schemeClr>
                  </a:solidFill>
                  <a:latin typeface="微软雅黑" pitchFamily="34" charset="-122"/>
                </a:rPr>
                <a:t>HDFS</a:t>
              </a:r>
              <a:r>
                <a:rPr lang="zh-CN" altLang="en-US" sz="1000" dirty="0" smtClean="0">
                  <a:solidFill>
                    <a:schemeClr val="tx1">
                      <a:lumMod val="75000"/>
                      <a:lumOff val="25000"/>
                    </a:schemeClr>
                  </a:solidFill>
                  <a:latin typeface="微软雅黑" pitchFamily="34" charset="-122"/>
                </a:rPr>
                <a:t>、</a:t>
              </a:r>
              <a:r>
                <a:rPr lang="en-US" altLang="zh-CN" sz="1000" dirty="0" err="1" smtClean="0">
                  <a:solidFill>
                    <a:schemeClr val="tx1">
                      <a:lumMod val="75000"/>
                      <a:lumOff val="25000"/>
                    </a:schemeClr>
                  </a:solidFill>
                  <a:latin typeface="微软雅黑" pitchFamily="34" charset="-122"/>
                </a:rPr>
                <a:t>MapReduce</a:t>
              </a:r>
              <a:r>
                <a:rPr lang="zh-CN" altLang="en-US" sz="1000" dirty="0" smtClean="0">
                  <a:solidFill>
                    <a:schemeClr val="tx1">
                      <a:lumMod val="75000"/>
                      <a:lumOff val="25000"/>
                    </a:schemeClr>
                  </a:solidFill>
                  <a:latin typeface="微软雅黑" pitchFamily="34" charset="-122"/>
                </a:rPr>
                <a:t>、文件结构、压缩存档、</a:t>
              </a:r>
              <a:r>
                <a:rPr lang="en-US" altLang="zh-CN" sz="1000" dirty="0" smtClean="0">
                  <a:solidFill>
                    <a:schemeClr val="tx1">
                      <a:lumMod val="75000"/>
                      <a:lumOff val="25000"/>
                    </a:schemeClr>
                  </a:solidFill>
                  <a:latin typeface="微软雅黑" pitchFamily="34" charset="-122"/>
                </a:rPr>
                <a:t>API</a:t>
              </a:r>
              <a:endParaRPr lang="zh-CN" altLang="en-US" sz="1000" dirty="0">
                <a:solidFill>
                  <a:schemeClr val="tx1">
                    <a:lumMod val="75000"/>
                    <a:lumOff val="25000"/>
                  </a:schemeClr>
                </a:solidFill>
                <a:latin typeface="微软雅黑" pitchFamily="34" charset="-122"/>
              </a:endParaRPr>
            </a:p>
          </p:txBody>
        </p:sp>
        <p:sp>
          <p:nvSpPr>
            <p:cNvPr id="18" name="TextBox 17"/>
            <p:cNvSpPr txBox="1"/>
            <p:nvPr/>
          </p:nvSpPr>
          <p:spPr bwMode="auto">
            <a:xfrm>
              <a:off x="1409698" y="136366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1</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69" name="组合 8"/>
          <p:cNvGrpSpPr>
            <a:grpSpLocks/>
          </p:cNvGrpSpPr>
          <p:nvPr/>
        </p:nvGrpSpPr>
        <p:grpSpPr bwMode="auto">
          <a:xfrm>
            <a:off x="1295400" y="2343150"/>
            <a:ext cx="7086600" cy="660400"/>
            <a:chOff x="1295400" y="2239963"/>
            <a:chExt cx="6942104" cy="660400"/>
          </a:xfrm>
        </p:grpSpPr>
        <p:sp>
          <p:nvSpPr>
            <p:cNvPr id="21" name="圆角矩形 20"/>
            <p:cNvSpPr/>
            <p:nvPr/>
          </p:nvSpPr>
          <p:spPr bwMode="auto">
            <a:xfrm>
              <a:off x="1295400" y="2263776"/>
              <a:ext cx="612722"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25" name="矩形 24"/>
            <p:cNvSpPr/>
            <p:nvPr/>
          </p:nvSpPr>
          <p:spPr bwMode="auto">
            <a:xfrm>
              <a:off x="2001429" y="2239963"/>
              <a:ext cx="6236075"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Hive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工作流程、</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、模块组件、架构组件、</a:t>
              </a:r>
              <a:r>
                <a:rPr lang="en-US" altLang="zh-CN" sz="1000" dirty="0" smtClean="0">
                  <a:solidFill>
                    <a:schemeClr val="tx1">
                      <a:lumMod val="75000"/>
                      <a:lumOff val="25000"/>
                    </a:schemeClr>
                  </a:solidFill>
                  <a:latin typeface="微软雅黑" pitchFamily="34" charset="-122"/>
                </a:rPr>
                <a:t>HQL</a:t>
              </a:r>
              <a:r>
                <a:rPr lang="zh-CN" altLang="en-US" sz="1000" dirty="0" smtClean="0">
                  <a:solidFill>
                    <a:schemeClr val="tx1">
                      <a:lumMod val="75000"/>
                      <a:lumOff val="25000"/>
                    </a:schemeClr>
                  </a:solidFill>
                  <a:latin typeface="微软雅黑" pitchFamily="34" charset="-122"/>
                </a:rPr>
                <a:t>、元数据管理、</a:t>
              </a:r>
              <a:r>
                <a:rPr lang="en-US" altLang="zh-CN" sz="1000" dirty="0" smtClean="0">
                  <a:solidFill>
                    <a:schemeClr val="tx1">
                      <a:lumMod val="75000"/>
                      <a:lumOff val="25000"/>
                    </a:schemeClr>
                  </a:solidFill>
                  <a:latin typeface="微软雅黑" pitchFamily="34" charset="-122"/>
                </a:rPr>
                <a:t>CLI</a:t>
              </a:r>
              <a:endParaRPr lang="zh-CN" altLang="en-US" sz="1000" dirty="0">
                <a:solidFill>
                  <a:schemeClr val="tx1">
                    <a:lumMod val="75000"/>
                    <a:lumOff val="25000"/>
                  </a:schemeClr>
                </a:solidFill>
                <a:latin typeface="微软雅黑" pitchFamily="34" charset="-122"/>
              </a:endParaRPr>
            </a:p>
          </p:txBody>
        </p:sp>
        <p:sp>
          <p:nvSpPr>
            <p:cNvPr id="23" name="TextBox 22"/>
            <p:cNvSpPr txBox="1"/>
            <p:nvPr/>
          </p:nvSpPr>
          <p:spPr bwMode="auto">
            <a:xfrm>
              <a:off x="1408925" y="2308226"/>
              <a:ext cx="38567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2</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0" name="组合 7"/>
          <p:cNvGrpSpPr>
            <a:grpSpLocks/>
          </p:cNvGrpSpPr>
          <p:nvPr/>
        </p:nvGrpSpPr>
        <p:grpSpPr bwMode="auto">
          <a:xfrm>
            <a:off x="1295400" y="3162300"/>
            <a:ext cx="7086600" cy="660400"/>
            <a:chOff x="1295400" y="3184525"/>
            <a:chExt cx="7086500" cy="660400"/>
          </a:xfrm>
        </p:grpSpPr>
        <p:sp>
          <p:nvSpPr>
            <p:cNvPr id="22" name="圆角矩形 21"/>
            <p:cNvSpPr/>
            <p:nvPr/>
          </p:nvSpPr>
          <p:spPr bwMode="auto">
            <a:xfrm>
              <a:off x="1295400" y="3208338"/>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2" name="矩形 31"/>
            <p:cNvSpPr/>
            <p:nvPr/>
          </p:nvSpPr>
          <p:spPr bwMode="auto">
            <a:xfrm>
              <a:off x="2001828" y="3184525"/>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err="1" smtClean="0">
                  <a:solidFill>
                    <a:srgbClr val="E60012"/>
                  </a:solidFill>
                  <a:latin typeface="微软雅黑" pitchFamily="34" charset="-122"/>
                </a:rPr>
                <a:t>Hbase</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模块组件、</a:t>
              </a:r>
              <a:r>
                <a:rPr lang="en-US" altLang="zh-CN" sz="1000" dirty="0" smtClean="0">
                  <a:solidFill>
                    <a:schemeClr val="tx1">
                      <a:lumMod val="75000"/>
                      <a:lumOff val="25000"/>
                    </a:schemeClr>
                  </a:solidFill>
                  <a:latin typeface="微软雅黑" pitchFamily="34" charset="-122"/>
                </a:rPr>
                <a:t>DML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DDL</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Client API</a:t>
              </a:r>
              <a:r>
                <a:rPr lang="zh-CN" altLang="en-US" sz="1000" dirty="0" smtClean="0">
                  <a:solidFill>
                    <a:schemeClr val="tx1">
                      <a:lumMod val="75000"/>
                      <a:lumOff val="25000"/>
                    </a:schemeClr>
                  </a:solidFill>
                  <a:latin typeface="微软雅黑" pitchFamily="34" charset="-122"/>
                </a:rPr>
                <a:t>、存储方式、性能优化</a:t>
              </a:r>
              <a:endParaRPr lang="zh-CN" altLang="en-US" sz="1000" dirty="0">
                <a:solidFill>
                  <a:schemeClr val="tx1">
                    <a:lumMod val="75000"/>
                    <a:lumOff val="25000"/>
                  </a:schemeClr>
                </a:solidFill>
                <a:latin typeface="微软雅黑" pitchFamily="34" charset="-122"/>
              </a:endParaRPr>
            </a:p>
          </p:txBody>
        </p:sp>
        <p:sp>
          <p:nvSpPr>
            <p:cNvPr id="28" name="TextBox 27"/>
            <p:cNvSpPr txBox="1"/>
            <p:nvPr/>
          </p:nvSpPr>
          <p:spPr bwMode="auto">
            <a:xfrm>
              <a:off x="1409698" y="3252788"/>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3</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1" name="组合 6"/>
          <p:cNvGrpSpPr>
            <a:grpSpLocks/>
          </p:cNvGrpSpPr>
          <p:nvPr/>
        </p:nvGrpSpPr>
        <p:grpSpPr bwMode="auto">
          <a:xfrm>
            <a:off x="1295400" y="3981450"/>
            <a:ext cx="7086600" cy="660400"/>
            <a:chOff x="1295400" y="4129088"/>
            <a:chExt cx="7086500" cy="660400"/>
          </a:xfrm>
        </p:grpSpPr>
        <p:sp>
          <p:nvSpPr>
            <p:cNvPr id="26" name="圆角矩形 25"/>
            <p:cNvSpPr/>
            <p:nvPr/>
          </p:nvSpPr>
          <p:spPr bwMode="auto">
            <a:xfrm>
              <a:off x="1295400" y="4152901"/>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38" name="矩形 37"/>
            <p:cNvSpPr/>
            <p:nvPr/>
          </p:nvSpPr>
          <p:spPr bwMode="auto">
            <a:xfrm>
              <a:off x="2001828" y="4129088"/>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Zookeeper</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处理机制、</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a:t>
              </a:r>
              <a:r>
                <a:rPr lang="en-US" altLang="zh-CN" sz="1000" dirty="0" smtClean="0">
                  <a:solidFill>
                    <a:schemeClr val="tx1">
                      <a:lumMod val="75000"/>
                      <a:lumOff val="25000"/>
                    </a:schemeClr>
                  </a:solidFill>
                  <a:latin typeface="微软雅黑" pitchFamily="34" charset="-122"/>
                </a:rPr>
                <a:t>Zookeeper Shell</a:t>
              </a:r>
              <a:r>
                <a:rPr lang="zh-CN" altLang="en-US" sz="1000" dirty="0" smtClean="0">
                  <a:solidFill>
                    <a:schemeClr val="tx1">
                      <a:lumMod val="75000"/>
                      <a:lumOff val="25000"/>
                    </a:schemeClr>
                  </a:solidFill>
                  <a:latin typeface="微软雅黑" pitchFamily="34" charset="-122"/>
                </a:rPr>
                <a:t>、功能模块</a:t>
              </a:r>
              <a:endParaRPr lang="en-US" altLang="zh-CN" sz="1000" dirty="0">
                <a:solidFill>
                  <a:schemeClr val="tx1">
                    <a:lumMod val="75000"/>
                    <a:lumOff val="25000"/>
                  </a:schemeClr>
                </a:solidFill>
                <a:latin typeface="微软雅黑" pitchFamily="34" charset="-122"/>
              </a:endParaRPr>
            </a:p>
          </p:txBody>
        </p:sp>
        <p:sp>
          <p:nvSpPr>
            <p:cNvPr id="36" name="TextBox 35"/>
            <p:cNvSpPr txBox="1"/>
            <p:nvPr/>
          </p:nvSpPr>
          <p:spPr bwMode="auto">
            <a:xfrm>
              <a:off x="1409698" y="4197351"/>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4</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grpSp>
        <p:nvGrpSpPr>
          <p:cNvPr id="11272" name="组合 4"/>
          <p:cNvGrpSpPr>
            <a:grpSpLocks/>
          </p:cNvGrpSpPr>
          <p:nvPr/>
        </p:nvGrpSpPr>
        <p:grpSpPr bwMode="auto">
          <a:xfrm>
            <a:off x="1295400" y="4800600"/>
            <a:ext cx="7086600" cy="660400"/>
            <a:chOff x="1295400" y="5073650"/>
            <a:chExt cx="7086500" cy="660400"/>
          </a:xfrm>
        </p:grpSpPr>
        <p:sp>
          <p:nvSpPr>
            <p:cNvPr id="27" name="圆角矩形 26"/>
            <p:cNvSpPr/>
            <p:nvPr/>
          </p:nvSpPr>
          <p:spPr bwMode="auto">
            <a:xfrm>
              <a:off x="1295400" y="5097463"/>
              <a:ext cx="61276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ndParaRPr>
            </a:p>
          </p:txBody>
        </p:sp>
        <p:sp>
          <p:nvSpPr>
            <p:cNvPr id="43" name="矩形 42"/>
            <p:cNvSpPr/>
            <p:nvPr/>
          </p:nvSpPr>
          <p:spPr bwMode="auto">
            <a:xfrm>
              <a:off x="2001828" y="5073650"/>
              <a:ext cx="6380072"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sz="1200" dirty="0" smtClean="0">
                  <a:solidFill>
                    <a:srgbClr val="E60012"/>
                  </a:solidFill>
                  <a:latin typeface="微软雅黑" pitchFamily="34" charset="-122"/>
                </a:rPr>
                <a:t>Apache Pig</a:t>
              </a:r>
              <a:r>
                <a:rPr lang="en-US" altLang="zh-CN" sz="1200" dirty="0">
                  <a:solidFill>
                    <a:srgbClr val="E60012"/>
                  </a:solidFill>
                  <a:latin typeface="微软雅黑" pitchFamily="34" charset="-122"/>
                </a:rPr>
                <a:t/>
              </a:r>
              <a:br>
                <a:rPr lang="en-US" altLang="zh-CN" sz="1200" dirty="0">
                  <a:solidFill>
                    <a:srgbClr val="E60012"/>
                  </a:solidFill>
                  <a:latin typeface="微软雅黑" pitchFamily="34" charset="-122"/>
                </a:rPr>
              </a:br>
              <a:r>
                <a:rPr lang="zh-CN" altLang="en-US" sz="1000" dirty="0" smtClean="0">
                  <a:solidFill>
                    <a:schemeClr val="tx1">
                      <a:lumMod val="75000"/>
                      <a:lumOff val="25000"/>
                    </a:schemeClr>
                  </a:solidFill>
                  <a:latin typeface="微软雅黑" pitchFamily="34" charset="-122"/>
                </a:rPr>
                <a:t>设计原理、</a:t>
              </a:r>
              <a:r>
                <a:rPr lang="en-US" altLang="zh-CN" sz="1000" dirty="0" smtClean="0">
                  <a:solidFill>
                    <a:schemeClr val="tx1">
                      <a:lumMod val="75000"/>
                      <a:lumOff val="25000"/>
                    </a:schemeClr>
                  </a:solidFill>
                  <a:latin typeface="微软雅黑" pitchFamily="34" charset="-122"/>
                </a:rPr>
                <a:t>API</a:t>
              </a:r>
              <a:r>
                <a:rPr lang="zh-CN" altLang="en-US" sz="1000" dirty="0" smtClean="0">
                  <a:solidFill>
                    <a:schemeClr val="tx1">
                      <a:lumMod val="75000"/>
                      <a:lumOff val="25000"/>
                    </a:schemeClr>
                  </a:solidFill>
                  <a:latin typeface="微软雅黑" pitchFamily="34" charset="-122"/>
                </a:rPr>
                <a:t>、关键字、综合案例、典型函数</a:t>
              </a:r>
              <a:endParaRPr lang="zh-CN" altLang="en-US" sz="1000" dirty="0">
                <a:solidFill>
                  <a:schemeClr val="tx1">
                    <a:lumMod val="75000"/>
                    <a:lumOff val="25000"/>
                  </a:schemeClr>
                </a:solidFill>
                <a:latin typeface="微软雅黑" pitchFamily="34" charset="-122"/>
              </a:endParaRPr>
            </a:p>
          </p:txBody>
        </p:sp>
        <p:sp>
          <p:nvSpPr>
            <p:cNvPr id="41" name="TextBox 40"/>
            <p:cNvSpPr txBox="1"/>
            <p:nvPr/>
          </p:nvSpPr>
          <p:spPr bwMode="auto">
            <a:xfrm>
              <a:off x="1409698" y="5141913"/>
              <a:ext cx="384170"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Arial" pitchFamily="34" charset="0"/>
                  <a:ea typeface="微软雅黑" pitchFamily="34" charset="-122"/>
                  <a:cs typeface="Arial" pitchFamily="34" charset="0"/>
                </a:rPr>
                <a:t>5</a:t>
              </a:r>
              <a:endParaRPr lang="zh-CN" altLang="en-US" sz="2800" dirty="0">
                <a:solidFill>
                  <a:schemeClr val="tx1">
                    <a:lumMod val="50000"/>
                    <a:lumOff val="50000"/>
                  </a:scheme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466367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Apache Pig </a:t>
            </a:r>
            <a:r>
              <a:rPr lang="zh-CN" altLang="en-US" dirty="0" smtClean="0"/>
              <a:t>简介</a:t>
            </a:r>
            <a:r>
              <a:rPr lang="en-US" altLang="zh-CN" b="1" dirty="0"/>
              <a:t/>
            </a:r>
            <a:br>
              <a:rPr lang="en-US" altLang="zh-CN" b="1" dirty="0"/>
            </a:br>
            <a:endParaRPr lang="zh-CN" altLang="en-US" dirty="0" smtClean="0"/>
          </a:p>
        </p:txBody>
      </p:sp>
      <p:sp>
        <p:nvSpPr>
          <p:cNvPr id="2" name="TextBox 1"/>
          <p:cNvSpPr txBox="1"/>
          <p:nvPr/>
        </p:nvSpPr>
        <p:spPr>
          <a:xfrm>
            <a:off x="152517" y="838268"/>
            <a:ext cx="8686571" cy="5734903"/>
          </a:xfrm>
          <a:prstGeom prst="rect">
            <a:avLst/>
          </a:prstGeom>
          <a:noFill/>
        </p:spPr>
        <p:txBody>
          <a:bodyPr wrap="square" rtlCol="0">
            <a:spAutoFit/>
          </a:bodyPr>
          <a:lstStyle/>
          <a:p>
            <a:pPr>
              <a:lnSpc>
                <a:spcPts val="2200"/>
              </a:lnSpc>
            </a:pPr>
            <a:r>
              <a:rPr lang="en-US" altLang="zh-CN" dirty="0">
                <a:latin typeface="+mn-ea"/>
                <a:ea typeface="+mn-ea"/>
              </a:rPr>
              <a:t> </a:t>
            </a:r>
            <a:r>
              <a:rPr lang="en-US" altLang="zh-CN" dirty="0" smtClean="0">
                <a:latin typeface="+mn-ea"/>
                <a:ea typeface="+mn-ea"/>
              </a:rPr>
              <a:t>     Pig</a:t>
            </a:r>
            <a:r>
              <a:rPr lang="zh-CN" altLang="en-US" dirty="0">
                <a:latin typeface="+mn-ea"/>
                <a:ea typeface="+mn-ea"/>
              </a:rPr>
              <a:t>是一个基于</a:t>
            </a:r>
            <a:r>
              <a:rPr lang="en-US" altLang="zh-CN" dirty="0" err="1">
                <a:latin typeface="+mn-ea"/>
                <a:ea typeface="+mn-ea"/>
              </a:rPr>
              <a:t>Hadoop</a:t>
            </a:r>
            <a:r>
              <a:rPr lang="zh-CN" altLang="en-US" dirty="0">
                <a:latin typeface="+mn-ea"/>
                <a:ea typeface="+mn-ea"/>
              </a:rPr>
              <a:t>的大规模数据分析平台，它提供的</a:t>
            </a:r>
            <a:r>
              <a:rPr lang="en-US" altLang="zh-CN" dirty="0">
                <a:latin typeface="+mn-ea"/>
                <a:ea typeface="+mn-ea"/>
              </a:rPr>
              <a:t>SQL-LIKE</a:t>
            </a:r>
            <a:r>
              <a:rPr lang="zh-CN" altLang="en-US" dirty="0">
                <a:latin typeface="+mn-ea"/>
                <a:ea typeface="+mn-ea"/>
              </a:rPr>
              <a:t>语言叫</a:t>
            </a:r>
            <a:r>
              <a:rPr lang="en-US" altLang="zh-CN" dirty="0">
                <a:latin typeface="+mn-ea"/>
                <a:ea typeface="+mn-ea"/>
              </a:rPr>
              <a:t>Pig Latin</a:t>
            </a:r>
            <a:r>
              <a:rPr lang="zh-CN" altLang="en-US" dirty="0">
                <a:latin typeface="+mn-ea"/>
                <a:ea typeface="+mn-ea"/>
              </a:rPr>
              <a:t>，该语言的编译器会把类</a:t>
            </a:r>
            <a:r>
              <a:rPr lang="en-US" altLang="zh-CN" dirty="0">
                <a:latin typeface="+mn-ea"/>
                <a:ea typeface="+mn-ea"/>
              </a:rPr>
              <a:t>SQL</a:t>
            </a:r>
            <a:r>
              <a:rPr lang="zh-CN" altLang="en-US" dirty="0">
                <a:latin typeface="+mn-ea"/>
                <a:ea typeface="+mn-ea"/>
              </a:rPr>
              <a:t>的数据分析请求转换为一系列经过优化处理</a:t>
            </a:r>
            <a:r>
              <a:rPr lang="zh-CN" altLang="en-US" dirty="0" smtClean="0">
                <a:latin typeface="+mn-ea"/>
                <a:ea typeface="+mn-ea"/>
              </a:rPr>
              <a:t>的</a:t>
            </a:r>
            <a:r>
              <a:rPr lang="en-US" altLang="zh-CN" dirty="0" err="1" smtClean="0">
                <a:latin typeface="+mn-ea"/>
                <a:ea typeface="+mn-ea"/>
              </a:rPr>
              <a:t>MapReduce</a:t>
            </a:r>
            <a:r>
              <a:rPr lang="zh-CN" altLang="en-US" dirty="0">
                <a:latin typeface="+mn-ea"/>
                <a:ea typeface="+mn-ea"/>
              </a:rPr>
              <a:t>运算。</a:t>
            </a:r>
            <a:r>
              <a:rPr lang="en-US" altLang="zh-CN" dirty="0">
                <a:latin typeface="+mn-ea"/>
                <a:ea typeface="+mn-ea"/>
              </a:rPr>
              <a:t>Pig</a:t>
            </a:r>
            <a:r>
              <a:rPr lang="zh-CN" altLang="en-US" dirty="0">
                <a:latin typeface="+mn-ea"/>
                <a:ea typeface="+mn-ea"/>
              </a:rPr>
              <a:t>为复杂的海量数据并行计算提供了一个简单的操作和编程接口。</a:t>
            </a:r>
          </a:p>
          <a:p>
            <a:pPr>
              <a:lnSpc>
                <a:spcPts val="2200"/>
              </a:lnSpc>
            </a:pPr>
            <a:endParaRPr lang="zh-CN" altLang="en-US" dirty="0">
              <a:latin typeface="+mn-ea"/>
              <a:ea typeface="+mn-ea"/>
            </a:endParaRPr>
          </a:p>
          <a:p>
            <a:pPr>
              <a:lnSpc>
                <a:spcPts val="2200"/>
              </a:lnSpc>
            </a:pPr>
            <a:r>
              <a:rPr lang="en-US" altLang="zh-CN" dirty="0" smtClean="0">
                <a:latin typeface="+mn-ea"/>
                <a:ea typeface="+mn-ea"/>
              </a:rPr>
              <a:t>      1.Pig</a:t>
            </a:r>
            <a:r>
              <a:rPr lang="zh-CN" altLang="en-US" dirty="0">
                <a:latin typeface="+mn-ea"/>
                <a:ea typeface="+mn-ea"/>
              </a:rPr>
              <a:t>自己实现的一套框架对输入、输出的人机交互部分的实现，就是</a:t>
            </a:r>
            <a:r>
              <a:rPr lang="en-US" altLang="zh-CN" dirty="0">
                <a:latin typeface="+mn-ea"/>
                <a:ea typeface="+mn-ea"/>
              </a:rPr>
              <a:t>Pig Latin </a:t>
            </a:r>
            <a:r>
              <a:rPr lang="zh-CN" altLang="en-US" dirty="0">
                <a:latin typeface="+mn-ea"/>
                <a:ea typeface="+mn-ea"/>
              </a:rPr>
              <a:t>。</a:t>
            </a:r>
          </a:p>
          <a:p>
            <a:pPr>
              <a:lnSpc>
                <a:spcPts val="2200"/>
              </a:lnSpc>
            </a:pPr>
            <a:endParaRPr lang="zh-CN" altLang="en-US" dirty="0">
              <a:latin typeface="+mn-ea"/>
              <a:ea typeface="+mn-ea"/>
            </a:endParaRPr>
          </a:p>
          <a:p>
            <a:pPr>
              <a:lnSpc>
                <a:spcPts val="2200"/>
              </a:lnSpc>
            </a:pPr>
            <a:r>
              <a:rPr lang="en-US" altLang="zh-CN" dirty="0" smtClean="0">
                <a:latin typeface="+mn-ea"/>
                <a:ea typeface="+mn-ea"/>
              </a:rPr>
              <a:t>      2.Zebra</a:t>
            </a:r>
            <a:r>
              <a:rPr lang="zh-CN" altLang="en-US" dirty="0">
                <a:latin typeface="+mn-ea"/>
                <a:ea typeface="+mn-ea"/>
              </a:rPr>
              <a:t>是</a:t>
            </a:r>
            <a:r>
              <a:rPr lang="en-US" altLang="zh-CN" dirty="0">
                <a:latin typeface="+mn-ea"/>
                <a:ea typeface="+mn-ea"/>
              </a:rPr>
              <a:t>Pig</a:t>
            </a:r>
            <a:r>
              <a:rPr lang="zh-CN" altLang="en-US" dirty="0">
                <a:latin typeface="+mn-ea"/>
                <a:ea typeface="+mn-ea"/>
              </a:rPr>
              <a:t>与</a:t>
            </a:r>
            <a:r>
              <a:rPr lang="en-US" altLang="zh-CN" dirty="0">
                <a:latin typeface="+mn-ea"/>
                <a:ea typeface="+mn-ea"/>
              </a:rPr>
              <a:t>HDFS/</a:t>
            </a:r>
            <a:r>
              <a:rPr lang="en-US" altLang="zh-CN" dirty="0" err="1">
                <a:latin typeface="+mn-ea"/>
                <a:ea typeface="+mn-ea"/>
              </a:rPr>
              <a:t>Hadoop</a:t>
            </a:r>
            <a:r>
              <a:rPr lang="zh-CN" altLang="en-US" dirty="0">
                <a:latin typeface="+mn-ea"/>
                <a:ea typeface="+mn-ea"/>
              </a:rPr>
              <a:t>的中间层、</a:t>
            </a:r>
            <a:r>
              <a:rPr lang="en-US" altLang="zh-CN" dirty="0">
                <a:latin typeface="+mn-ea"/>
                <a:ea typeface="+mn-ea"/>
              </a:rPr>
              <a:t>Zebra</a:t>
            </a:r>
            <a:r>
              <a:rPr lang="zh-CN" altLang="en-US" dirty="0">
                <a:latin typeface="+mn-ea"/>
                <a:ea typeface="+mn-ea"/>
              </a:rPr>
              <a:t>是</a:t>
            </a:r>
            <a:r>
              <a:rPr lang="en-US" altLang="zh-CN" dirty="0" err="1">
                <a:latin typeface="+mn-ea"/>
                <a:ea typeface="+mn-ea"/>
              </a:rPr>
              <a:t>MapReduce</a:t>
            </a:r>
            <a:r>
              <a:rPr lang="zh-CN" altLang="en-US" dirty="0">
                <a:latin typeface="+mn-ea"/>
                <a:ea typeface="+mn-ea"/>
              </a:rPr>
              <a:t>作业编写的客户端，</a:t>
            </a:r>
            <a:r>
              <a:rPr lang="en-US" altLang="zh-CN" dirty="0" err="1">
                <a:latin typeface="+mn-ea"/>
                <a:ea typeface="+mn-ea"/>
              </a:rPr>
              <a:t>Zerbra</a:t>
            </a:r>
            <a:r>
              <a:rPr lang="zh-CN" altLang="en-US" dirty="0">
                <a:latin typeface="+mn-ea"/>
                <a:ea typeface="+mn-ea"/>
              </a:rPr>
              <a:t>用结构化的语言实现了对</a:t>
            </a:r>
            <a:r>
              <a:rPr lang="en-US" altLang="zh-CN" dirty="0" err="1">
                <a:latin typeface="+mn-ea"/>
                <a:ea typeface="+mn-ea"/>
              </a:rPr>
              <a:t>hadoop</a:t>
            </a:r>
            <a:r>
              <a:rPr lang="zh-CN" altLang="en-US" dirty="0">
                <a:latin typeface="+mn-ea"/>
                <a:ea typeface="+mn-ea"/>
              </a:rPr>
              <a:t>物理存储元数据的管理也是对</a:t>
            </a:r>
            <a:r>
              <a:rPr lang="en-US" altLang="zh-CN" dirty="0" err="1">
                <a:latin typeface="+mn-ea"/>
                <a:ea typeface="+mn-ea"/>
              </a:rPr>
              <a:t>Hadoop</a:t>
            </a:r>
            <a:r>
              <a:rPr lang="zh-CN" altLang="en-US" dirty="0">
                <a:latin typeface="+mn-ea"/>
                <a:ea typeface="+mn-ea"/>
              </a:rPr>
              <a:t>的数据抽象层，在</a:t>
            </a:r>
            <a:r>
              <a:rPr lang="en-US" altLang="zh-CN" dirty="0">
                <a:latin typeface="+mn-ea"/>
                <a:ea typeface="+mn-ea"/>
              </a:rPr>
              <a:t>Zebra</a:t>
            </a:r>
            <a:r>
              <a:rPr lang="zh-CN" altLang="en-US" dirty="0">
                <a:latin typeface="+mn-ea"/>
                <a:ea typeface="+mn-ea"/>
              </a:rPr>
              <a:t>中有</a:t>
            </a:r>
            <a:r>
              <a:rPr lang="en-US" altLang="zh-CN" dirty="0">
                <a:latin typeface="+mn-ea"/>
                <a:ea typeface="+mn-ea"/>
              </a:rPr>
              <a:t>2</a:t>
            </a:r>
            <a:r>
              <a:rPr lang="zh-CN" altLang="en-US" dirty="0">
                <a:latin typeface="+mn-ea"/>
                <a:ea typeface="+mn-ea"/>
              </a:rPr>
              <a:t>个核心的类 </a:t>
            </a:r>
            <a:r>
              <a:rPr lang="en-US" altLang="zh-CN" dirty="0" err="1">
                <a:latin typeface="+mn-ea"/>
                <a:ea typeface="+mn-ea"/>
              </a:rPr>
              <a:t>TableStore</a:t>
            </a:r>
            <a:r>
              <a:rPr lang="en-US" altLang="zh-CN" dirty="0">
                <a:latin typeface="+mn-ea"/>
                <a:ea typeface="+mn-ea"/>
              </a:rPr>
              <a:t>(</a:t>
            </a:r>
            <a:r>
              <a:rPr lang="zh-CN" altLang="en-US" dirty="0">
                <a:latin typeface="+mn-ea"/>
                <a:ea typeface="+mn-ea"/>
              </a:rPr>
              <a:t>写</a:t>
            </a:r>
            <a:r>
              <a:rPr lang="en-US" altLang="zh-CN" dirty="0">
                <a:latin typeface="+mn-ea"/>
                <a:ea typeface="+mn-ea"/>
              </a:rPr>
              <a:t>)/</a:t>
            </a:r>
            <a:r>
              <a:rPr lang="en-US" altLang="zh-CN" dirty="0" err="1">
                <a:latin typeface="+mn-ea"/>
                <a:ea typeface="+mn-ea"/>
              </a:rPr>
              <a:t>TableLoad</a:t>
            </a:r>
            <a:r>
              <a:rPr lang="en-US" altLang="zh-CN" dirty="0">
                <a:latin typeface="+mn-ea"/>
                <a:ea typeface="+mn-ea"/>
              </a:rPr>
              <a:t>(</a:t>
            </a:r>
            <a:r>
              <a:rPr lang="zh-CN" altLang="en-US" dirty="0">
                <a:latin typeface="+mn-ea"/>
                <a:ea typeface="+mn-ea"/>
              </a:rPr>
              <a:t>读</a:t>
            </a:r>
            <a:r>
              <a:rPr lang="en-US" altLang="zh-CN" dirty="0">
                <a:latin typeface="+mn-ea"/>
                <a:ea typeface="+mn-ea"/>
              </a:rPr>
              <a:t>)</a:t>
            </a:r>
            <a:r>
              <a:rPr lang="zh-CN" altLang="en-US" dirty="0">
                <a:latin typeface="+mn-ea"/>
                <a:ea typeface="+mn-ea"/>
              </a:rPr>
              <a:t>对</a:t>
            </a:r>
            <a:r>
              <a:rPr lang="en-US" altLang="zh-CN" dirty="0" err="1">
                <a:latin typeface="+mn-ea"/>
                <a:ea typeface="+mn-ea"/>
              </a:rPr>
              <a:t>Hadoop</a:t>
            </a:r>
            <a:r>
              <a:rPr lang="zh-CN" altLang="en-US" dirty="0">
                <a:latin typeface="+mn-ea"/>
                <a:ea typeface="+mn-ea"/>
              </a:rPr>
              <a:t>上的数据进行操作。</a:t>
            </a:r>
          </a:p>
          <a:p>
            <a:pPr>
              <a:lnSpc>
                <a:spcPts val="2200"/>
              </a:lnSpc>
            </a:pPr>
            <a:endParaRPr lang="zh-CN" altLang="en-US" dirty="0">
              <a:latin typeface="+mn-ea"/>
              <a:ea typeface="+mn-ea"/>
            </a:endParaRPr>
          </a:p>
          <a:p>
            <a:pPr>
              <a:lnSpc>
                <a:spcPts val="2200"/>
              </a:lnSpc>
            </a:pPr>
            <a:r>
              <a:rPr lang="en-US" altLang="zh-CN" dirty="0" smtClean="0">
                <a:latin typeface="+mn-ea"/>
                <a:ea typeface="+mn-ea"/>
              </a:rPr>
              <a:t>      3.Pig</a:t>
            </a:r>
            <a:r>
              <a:rPr lang="zh-CN" altLang="en-US" dirty="0">
                <a:latin typeface="+mn-ea"/>
                <a:ea typeface="+mn-ea"/>
              </a:rPr>
              <a:t>中的</a:t>
            </a:r>
            <a:r>
              <a:rPr lang="en-US" altLang="zh-CN" dirty="0">
                <a:latin typeface="+mn-ea"/>
                <a:ea typeface="+mn-ea"/>
              </a:rPr>
              <a:t>Streaming</a:t>
            </a:r>
            <a:r>
              <a:rPr lang="zh-CN" altLang="en-US" dirty="0">
                <a:latin typeface="+mn-ea"/>
                <a:ea typeface="+mn-ea"/>
              </a:rPr>
              <a:t>主要分为</a:t>
            </a:r>
            <a:r>
              <a:rPr lang="en-US" altLang="zh-CN" dirty="0">
                <a:latin typeface="+mn-ea"/>
                <a:ea typeface="+mn-ea"/>
              </a:rPr>
              <a:t>4</a:t>
            </a:r>
            <a:r>
              <a:rPr lang="zh-CN" altLang="en-US" dirty="0">
                <a:latin typeface="+mn-ea"/>
                <a:ea typeface="+mn-ea"/>
              </a:rPr>
              <a:t>个组件</a:t>
            </a:r>
            <a:r>
              <a:rPr lang="en-US" altLang="zh-CN" dirty="0">
                <a:latin typeface="+mn-ea"/>
                <a:ea typeface="+mn-ea"/>
              </a:rPr>
              <a:t>: 1. Pig Latin 2. </a:t>
            </a:r>
            <a:r>
              <a:rPr lang="zh-CN" altLang="en-US" dirty="0">
                <a:latin typeface="+mn-ea"/>
                <a:ea typeface="+mn-ea"/>
              </a:rPr>
              <a:t>逻辑层</a:t>
            </a:r>
            <a:r>
              <a:rPr lang="en-US" altLang="zh-CN" dirty="0">
                <a:latin typeface="+mn-ea"/>
                <a:ea typeface="+mn-ea"/>
              </a:rPr>
              <a:t>(Logical Layer) 3. </a:t>
            </a:r>
            <a:r>
              <a:rPr lang="zh-CN" altLang="en-US" dirty="0">
                <a:latin typeface="+mn-ea"/>
                <a:ea typeface="+mn-ea"/>
              </a:rPr>
              <a:t>物理层</a:t>
            </a:r>
            <a:r>
              <a:rPr lang="en-US" altLang="zh-CN" dirty="0">
                <a:latin typeface="+mn-ea"/>
                <a:ea typeface="+mn-ea"/>
              </a:rPr>
              <a:t>(Physical Layer) 4. Streaming</a:t>
            </a:r>
            <a:r>
              <a:rPr lang="zh-CN" altLang="en-US" dirty="0">
                <a:latin typeface="+mn-ea"/>
                <a:ea typeface="+mn-ea"/>
              </a:rPr>
              <a:t>具体实现</a:t>
            </a:r>
            <a:r>
              <a:rPr lang="en-US" altLang="zh-CN" dirty="0">
                <a:latin typeface="+mn-ea"/>
                <a:ea typeface="+mn-ea"/>
              </a:rPr>
              <a:t>(Implementation)</a:t>
            </a:r>
            <a:r>
              <a:rPr lang="zh-CN" altLang="en-US" dirty="0">
                <a:latin typeface="+mn-ea"/>
                <a:ea typeface="+mn-ea"/>
              </a:rPr>
              <a:t>，</a:t>
            </a:r>
            <a:r>
              <a:rPr lang="en-US" altLang="zh-CN" dirty="0">
                <a:latin typeface="+mn-ea"/>
                <a:ea typeface="+mn-ea"/>
              </a:rPr>
              <a:t>Streaming</a:t>
            </a:r>
            <a:r>
              <a:rPr lang="zh-CN" altLang="en-US" dirty="0">
                <a:latin typeface="+mn-ea"/>
                <a:ea typeface="+mn-ea"/>
              </a:rPr>
              <a:t>会创建一个</a:t>
            </a:r>
            <a:r>
              <a:rPr lang="en-US" altLang="zh-CN" dirty="0">
                <a:latin typeface="+mn-ea"/>
                <a:ea typeface="+mn-ea"/>
              </a:rPr>
              <a:t>Map/Reduce</a:t>
            </a:r>
            <a:r>
              <a:rPr lang="zh-CN" altLang="en-US" dirty="0">
                <a:latin typeface="+mn-ea"/>
                <a:ea typeface="+mn-ea"/>
              </a:rPr>
              <a:t>作业，并把它发送给合适的集群，同时监视这个作业的在集群环境中的整个执行过程。 </a:t>
            </a:r>
          </a:p>
          <a:p>
            <a:pPr>
              <a:lnSpc>
                <a:spcPts val="2200"/>
              </a:lnSpc>
            </a:pPr>
            <a:endParaRPr lang="zh-CN" altLang="en-US" dirty="0">
              <a:latin typeface="+mn-ea"/>
              <a:ea typeface="+mn-ea"/>
            </a:endParaRPr>
          </a:p>
          <a:p>
            <a:pPr>
              <a:lnSpc>
                <a:spcPts val="2200"/>
              </a:lnSpc>
            </a:pPr>
            <a:r>
              <a:rPr lang="en-US" altLang="zh-CN" dirty="0" smtClean="0">
                <a:latin typeface="+mn-ea"/>
                <a:ea typeface="+mn-ea"/>
              </a:rPr>
              <a:t>      4.MapReduce</a:t>
            </a:r>
            <a:r>
              <a:rPr lang="zh-CN" altLang="en-US" dirty="0">
                <a:latin typeface="+mn-ea"/>
                <a:ea typeface="+mn-ea"/>
              </a:rPr>
              <a:t>在每台机器上进行分布式计算的框架</a:t>
            </a:r>
            <a:r>
              <a:rPr lang="en-US" altLang="zh-CN" dirty="0">
                <a:latin typeface="+mn-ea"/>
                <a:ea typeface="+mn-ea"/>
              </a:rPr>
              <a:t>(</a:t>
            </a:r>
            <a:r>
              <a:rPr lang="zh-CN" altLang="en-US" dirty="0">
                <a:latin typeface="+mn-ea"/>
                <a:ea typeface="+mn-ea"/>
              </a:rPr>
              <a:t>算法</a:t>
            </a:r>
            <a:r>
              <a:rPr lang="en-US" altLang="zh-CN" dirty="0">
                <a:latin typeface="+mn-ea"/>
                <a:ea typeface="+mn-ea"/>
              </a:rPr>
              <a:t>)</a:t>
            </a:r>
            <a:r>
              <a:rPr lang="zh-CN" altLang="en-US" dirty="0">
                <a:latin typeface="+mn-ea"/>
                <a:ea typeface="+mn-ea"/>
              </a:rPr>
              <a:t>。</a:t>
            </a:r>
          </a:p>
          <a:p>
            <a:pPr>
              <a:lnSpc>
                <a:spcPts val="2200"/>
              </a:lnSpc>
            </a:pPr>
            <a:endParaRPr lang="zh-CN" altLang="en-US" dirty="0">
              <a:latin typeface="+mn-ea"/>
              <a:ea typeface="+mn-ea"/>
            </a:endParaRPr>
          </a:p>
          <a:p>
            <a:pPr>
              <a:lnSpc>
                <a:spcPts val="2200"/>
              </a:lnSpc>
            </a:pPr>
            <a:r>
              <a:rPr lang="en-US" altLang="zh-CN" dirty="0" smtClean="0">
                <a:latin typeface="+mn-ea"/>
                <a:ea typeface="+mn-ea"/>
              </a:rPr>
              <a:t>      5.HDFS</a:t>
            </a:r>
            <a:r>
              <a:rPr lang="zh-CN" altLang="en-US" dirty="0">
                <a:latin typeface="+mn-ea"/>
                <a:ea typeface="+mn-ea"/>
              </a:rPr>
              <a:t>最终存储数据的部分。</a:t>
            </a:r>
          </a:p>
        </p:txBody>
      </p:sp>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err="1" smtClean="0"/>
              <a:t>Hadoop</a:t>
            </a:r>
            <a:r>
              <a:rPr lang="en-US" altLang="zh-CN" dirty="0" smtClean="0"/>
              <a:t> </a:t>
            </a:r>
            <a:r>
              <a:rPr lang="zh-CN" altLang="en-US" dirty="0" smtClean="0"/>
              <a:t>版本选择</a:t>
            </a:r>
          </a:p>
        </p:txBody>
      </p:sp>
      <p:sp>
        <p:nvSpPr>
          <p:cNvPr id="2" name="TextBox 1"/>
          <p:cNvSpPr txBox="1"/>
          <p:nvPr/>
        </p:nvSpPr>
        <p:spPr>
          <a:xfrm>
            <a:off x="231107" y="787470"/>
            <a:ext cx="6878806" cy="369332"/>
          </a:xfrm>
          <a:prstGeom prst="rect">
            <a:avLst/>
          </a:prstGeom>
          <a:noFill/>
        </p:spPr>
        <p:txBody>
          <a:bodyPr wrap="none" rtlCol="0">
            <a:spAutoFit/>
          </a:bodyPr>
          <a:lstStyle/>
          <a:p>
            <a:r>
              <a:rPr lang="en-US" altLang="zh-CN" dirty="0" smtClean="0"/>
              <a:t>Apache </a:t>
            </a:r>
            <a:r>
              <a:rPr lang="en-US" altLang="zh-CN" dirty="0" err="1" smtClean="0"/>
              <a:t>Hadoop</a:t>
            </a:r>
            <a:r>
              <a:rPr lang="en-US" altLang="zh-CN" dirty="0" smtClean="0"/>
              <a:t> </a:t>
            </a:r>
            <a:r>
              <a:rPr lang="zh-CN" altLang="en-US" dirty="0" smtClean="0"/>
              <a:t>和</a:t>
            </a:r>
            <a:r>
              <a:rPr lang="en-US" altLang="zh-CN" dirty="0" err="1" smtClean="0"/>
              <a:t>Hadoop</a:t>
            </a:r>
            <a:r>
              <a:rPr lang="en-US" altLang="zh-CN" dirty="0" smtClean="0"/>
              <a:t> </a:t>
            </a:r>
            <a:r>
              <a:rPr lang="zh-CN" altLang="en-US" dirty="0"/>
              <a:t>商用</a:t>
            </a:r>
            <a:r>
              <a:rPr lang="zh-CN" altLang="en-US" dirty="0" smtClean="0"/>
              <a:t>衍生版，</a:t>
            </a:r>
            <a:r>
              <a:rPr lang="en-US" altLang="zh-CN" dirty="0" smtClean="0"/>
              <a:t>UAP</a:t>
            </a:r>
            <a:r>
              <a:rPr lang="zh-CN" altLang="en-US" dirty="0" smtClean="0"/>
              <a:t>这边使用</a:t>
            </a:r>
            <a:r>
              <a:rPr lang="en-US" altLang="zh-CN" dirty="0" smtClean="0"/>
              <a:t>CDH4</a:t>
            </a:r>
            <a:r>
              <a:rPr lang="zh-CN" altLang="en-US" dirty="0" smtClean="0"/>
              <a:t>版</a:t>
            </a:r>
            <a:endParaRPr lang="zh-CN" altLang="en-US" dirty="0"/>
          </a:p>
        </p:txBody>
      </p:sp>
      <p:sp>
        <p:nvSpPr>
          <p:cNvPr id="3" name="TextBox 2"/>
          <p:cNvSpPr txBox="1"/>
          <p:nvPr/>
        </p:nvSpPr>
        <p:spPr>
          <a:xfrm>
            <a:off x="254879" y="1211702"/>
            <a:ext cx="8736605" cy="5493812"/>
          </a:xfrm>
          <a:prstGeom prst="rect">
            <a:avLst/>
          </a:prstGeom>
          <a:noFill/>
        </p:spPr>
        <p:txBody>
          <a:bodyPr wrap="square" rtlCol="0">
            <a:spAutoFit/>
          </a:bodyPr>
          <a:lstStyle/>
          <a:p>
            <a:pPr>
              <a:lnSpc>
                <a:spcPct val="150000"/>
              </a:lnSpc>
            </a:pPr>
            <a:r>
              <a:rPr lang="en-US" altLang="zh-CN" dirty="0">
                <a:latin typeface="+mn-ea"/>
                <a:ea typeface="+mn-ea"/>
              </a:rPr>
              <a:t>Apache </a:t>
            </a:r>
            <a:r>
              <a:rPr lang="zh-CN" altLang="en-US" dirty="0">
                <a:latin typeface="+mn-ea"/>
                <a:ea typeface="+mn-ea"/>
              </a:rPr>
              <a:t>官方版本：</a:t>
            </a:r>
            <a:endParaRPr lang="en-US" altLang="zh-CN" dirty="0">
              <a:latin typeface="+mn-ea"/>
              <a:ea typeface="+mn-ea"/>
            </a:endParaRPr>
          </a:p>
          <a:p>
            <a:pPr>
              <a:lnSpc>
                <a:spcPct val="150000"/>
              </a:lnSpc>
            </a:pPr>
            <a:r>
              <a:rPr lang="en-US" altLang="zh-CN" dirty="0">
                <a:latin typeface="+mn-ea"/>
                <a:ea typeface="+mn-ea"/>
              </a:rPr>
              <a:t>	</a:t>
            </a:r>
            <a:r>
              <a:rPr lang="en-US" altLang="zh-CN" dirty="0">
                <a:latin typeface="+mn-ea"/>
                <a:ea typeface="+mn-ea"/>
              </a:rPr>
              <a:t>0.20.x</a:t>
            </a:r>
          </a:p>
          <a:p>
            <a:pPr>
              <a:lnSpc>
                <a:spcPct val="150000"/>
              </a:lnSpc>
            </a:pPr>
            <a:r>
              <a:rPr lang="en-US" altLang="zh-CN" dirty="0">
                <a:latin typeface="+mn-ea"/>
                <a:ea typeface="+mn-ea"/>
              </a:rPr>
              <a:t>	</a:t>
            </a:r>
            <a:r>
              <a:rPr lang="en-US" altLang="zh-CN" dirty="0">
                <a:latin typeface="+mn-ea"/>
                <a:ea typeface="+mn-ea"/>
              </a:rPr>
              <a:t>0.23.x</a:t>
            </a:r>
          </a:p>
          <a:p>
            <a:pPr>
              <a:lnSpc>
                <a:spcPct val="150000"/>
              </a:lnSpc>
            </a:pPr>
            <a:r>
              <a:rPr lang="zh-CN" altLang="en-US" dirty="0">
                <a:latin typeface="+mn-ea"/>
                <a:ea typeface="+mn-ea"/>
              </a:rPr>
              <a:t>商用版本：</a:t>
            </a:r>
            <a:endParaRPr lang="en-US" altLang="zh-CN" dirty="0">
              <a:latin typeface="+mn-ea"/>
              <a:ea typeface="+mn-ea"/>
            </a:endParaRPr>
          </a:p>
          <a:p>
            <a:pPr>
              <a:lnSpc>
                <a:spcPct val="150000"/>
              </a:lnSpc>
            </a:pPr>
            <a:r>
              <a:rPr lang="en-US" altLang="zh-CN" dirty="0">
                <a:latin typeface="+mn-ea"/>
                <a:ea typeface="+mn-ea"/>
              </a:rPr>
              <a:t>	</a:t>
            </a:r>
            <a:r>
              <a:rPr lang="en-US" altLang="zh-CN" dirty="0" err="1">
                <a:latin typeface="+mn-ea"/>
                <a:ea typeface="+mn-ea"/>
              </a:rPr>
              <a:t>Cloudera</a:t>
            </a:r>
            <a:endParaRPr lang="en-US" altLang="zh-CN" dirty="0">
              <a:latin typeface="+mn-ea"/>
              <a:ea typeface="+mn-ea"/>
            </a:endParaRPr>
          </a:p>
          <a:p>
            <a:pPr>
              <a:lnSpc>
                <a:spcPct val="150000"/>
              </a:lnSpc>
            </a:pPr>
            <a:r>
              <a:rPr lang="en-US" altLang="zh-CN" dirty="0">
                <a:latin typeface="+mn-ea"/>
                <a:ea typeface="+mn-ea"/>
              </a:rPr>
              <a:t>	</a:t>
            </a:r>
            <a:r>
              <a:rPr lang="en-US" altLang="zh-CN" dirty="0" err="1">
                <a:latin typeface="+mn-ea"/>
                <a:ea typeface="+mn-ea"/>
              </a:rPr>
              <a:t>HortonWorks</a:t>
            </a:r>
            <a:endParaRPr lang="en-US" altLang="zh-CN" dirty="0">
              <a:latin typeface="+mn-ea"/>
              <a:ea typeface="+mn-ea"/>
            </a:endParaRPr>
          </a:p>
          <a:p>
            <a:pPr>
              <a:lnSpc>
                <a:spcPct val="150000"/>
              </a:lnSpc>
            </a:pPr>
            <a:r>
              <a:rPr lang="en-US" altLang="zh-CN" dirty="0">
                <a:latin typeface="+mn-ea"/>
                <a:ea typeface="+mn-ea"/>
              </a:rPr>
              <a:t>	Amazon</a:t>
            </a:r>
            <a:r>
              <a:rPr lang="zh-CN" altLang="en-US" dirty="0">
                <a:latin typeface="+mn-ea"/>
                <a:ea typeface="+mn-ea"/>
              </a:rPr>
              <a:t> </a:t>
            </a:r>
            <a:r>
              <a:rPr lang="en-US" altLang="zh-CN" dirty="0">
                <a:latin typeface="+mn-ea"/>
                <a:ea typeface="+mn-ea"/>
              </a:rPr>
              <a:t>EMR</a:t>
            </a:r>
          </a:p>
          <a:p>
            <a:pPr>
              <a:lnSpc>
                <a:spcPct val="150000"/>
              </a:lnSpc>
            </a:pPr>
            <a:r>
              <a:rPr lang="en-US" altLang="zh-CN" dirty="0">
                <a:latin typeface="+mn-ea"/>
                <a:ea typeface="+mn-ea"/>
              </a:rPr>
              <a:t>	</a:t>
            </a:r>
            <a:r>
              <a:rPr lang="en-US" altLang="zh-CN" dirty="0" err="1">
                <a:latin typeface="+mn-ea"/>
                <a:ea typeface="+mn-ea"/>
              </a:rPr>
              <a:t>MapR</a:t>
            </a:r>
            <a:endParaRPr lang="en-US" altLang="zh-CN" dirty="0">
              <a:latin typeface="+mn-ea"/>
              <a:ea typeface="+mn-ea"/>
            </a:endParaRPr>
          </a:p>
          <a:p>
            <a:pPr>
              <a:lnSpc>
                <a:spcPct val="150000"/>
              </a:lnSpc>
            </a:pPr>
            <a:r>
              <a:rPr lang="en-US" altLang="zh-CN" dirty="0">
                <a:latin typeface="+mn-ea"/>
                <a:ea typeface="+mn-ea"/>
              </a:rPr>
              <a:t>	</a:t>
            </a:r>
            <a:r>
              <a:rPr lang="en-US" altLang="zh-CN" dirty="0">
                <a:latin typeface="+mn-ea"/>
                <a:ea typeface="+mn-ea"/>
              </a:rPr>
              <a:t>IBM </a:t>
            </a:r>
            <a:r>
              <a:rPr lang="en-US" altLang="zh-CN" dirty="0" err="1">
                <a:latin typeface="+mn-ea"/>
                <a:ea typeface="+mn-ea"/>
              </a:rPr>
              <a:t>Hadoop</a:t>
            </a:r>
            <a:endParaRPr lang="en-US" altLang="zh-CN" dirty="0">
              <a:latin typeface="+mn-ea"/>
              <a:ea typeface="+mn-ea"/>
            </a:endParaRPr>
          </a:p>
          <a:p>
            <a:pPr>
              <a:lnSpc>
                <a:spcPct val="150000"/>
              </a:lnSpc>
            </a:pPr>
            <a:r>
              <a:rPr lang="en-US" altLang="zh-CN" dirty="0">
                <a:latin typeface="+mn-ea"/>
                <a:ea typeface="+mn-ea"/>
              </a:rPr>
              <a:t>	</a:t>
            </a:r>
            <a:r>
              <a:rPr lang="en-US" altLang="zh-CN" dirty="0">
                <a:latin typeface="+mn-ea"/>
                <a:ea typeface="+mn-ea"/>
              </a:rPr>
              <a:t>Oracle</a:t>
            </a:r>
          </a:p>
          <a:p>
            <a:pPr>
              <a:lnSpc>
                <a:spcPct val="150000"/>
              </a:lnSpc>
            </a:pPr>
            <a:r>
              <a:rPr lang="en-US" altLang="zh-CN" dirty="0">
                <a:latin typeface="+mn-ea"/>
                <a:ea typeface="+mn-ea"/>
              </a:rPr>
              <a:t>	</a:t>
            </a:r>
            <a:r>
              <a:rPr lang="en-US" altLang="zh-CN" dirty="0">
                <a:latin typeface="+mn-ea"/>
                <a:ea typeface="+mn-ea"/>
              </a:rPr>
              <a:t>Microsoft</a:t>
            </a:r>
          </a:p>
          <a:p>
            <a:pPr>
              <a:lnSpc>
                <a:spcPct val="150000"/>
              </a:lnSpc>
            </a:pPr>
            <a:r>
              <a:rPr lang="en-US" altLang="zh-CN" dirty="0">
                <a:latin typeface="+mn-ea"/>
                <a:ea typeface="+mn-ea"/>
              </a:rPr>
              <a:t>	</a:t>
            </a:r>
            <a:r>
              <a:rPr lang="en-US" altLang="zh-CN" dirty="0">
                <a:latin typeface="+mn-ea"/>
                <a:ea typeface="+mn-ea"/>
              </a:rPr>
              <a:t>Intel</a:t>
            </a:r>
          </a:p>
          <a:p>
            <a:pPr>
              <a:lnSpc>
                <a:spcPct val="150000"/>
              </a:lnSpc>
            </a:pPr>
            <a:r>
              <a:rPr lang="en-US" altLang="zh-CN" dirty="0">
                <a:latin typeface="+mn-ea"/>
                <a:ea typeface="+mn-ea"/>
              </a:rPr>
              <a:t>	</a:t>
            </a:r>
            <a:r>
              <a:rPr lang="en-US" altLang="zh-CN" dirty="0">
                <a:latin typeface="+mn-ea"/>
                <a:ea typeface="+mn-ea"/>
              </a:rPr>
              <a:t>EMC</a:t>
            </a:r>
            <a:endParaRPr lang="zh-CN" altLang="en-US" dirty="0">
              <a:latin typeface="+mn-ea"/>
              <a:ea typeface="+mn-ea"/>
            </a:endParaRPr>
          </a:p>
        </p:txBody>
      </p:sp>
    </p:spTree>
    <p:extLst>
      <p:ext uri="{BB962C8B-B14F-4D97-AF65-F5344CB8AC3E}">
        <p14:creationId xmlns:p14="http://schemas.microsoft.com/office/powerpoint/2010/main" val="10085191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Apache </a:t>
            </a:r>
            <a:r>
              <a:rPr lang="en-US" altLang="zh-CN" dirty="0" smtClean="0"/>
              <a:t>Pig </a:t>
            </a:r>
            <a:r>
              <a:rPr lang="zh-CN" altLang="en-US" dirty="0"/>
              <a:t>简介</a:t>
            </a:r>
            <a:r>
              <a:rPr lang="en-US" altLang="zh-CN" b="1" dirty="0"/>
              <a:t/>
            </a:r>
            <a:br>
              <a:rPr lang="en-US" altLang="zh-CN" b="1" dirty="0"/>
            </a:br>
            <a:endParaRPr lang="zh-CN" altLang="en-US" dirty="0" smtClean="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 y="990664"/>
            <a:ext cx="34194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6" y="2743218"/>
            <a:ext cx="8805684" cy="358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Apache Pig </a:t>
            </a:r>
            <a:r>
              <a:rPr lang="zh-CN" altLang="en-US" dirty="0"/>
              <a:t>简介</a:t>
            </a:r>
            <a:r>
              <a:rPr lang="en-US" altLang="zh-CN" b="1" dirty="0"/>
              <a:t/>
            </a:r>
            <a:br>
              <a:rPr lang="en-US" altLang="zh-CN" b="1" dirty="0"/>
            </a:br>
            <a:endParaRPr lang="zh-CN" altLang="en-US" dirty="0" smtClean="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86" y="747781"/>
            <a:ext cx="6019642" cy="595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例子：计算分组平均数</a:t>
            </a:r>
            <a:r>
              <a:rPr lang="en-US" altLang="zh-CN" b="1" dirty="0"/>
              <a:t/>
            </a:r>
            <a:br>
              <a:rPr lang="en-US" altLang="zh-CN" b="1" dirty="0"/>
            </a:br>
            <a:endParaRPr lang="zh-CN" altLang="en-US" dirty="0" smtClean="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84" y="733280"/>
            <a:ext cx="5943444" cy="593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例子：计算分组平均数</a:t>
            </a:r>
            <a:r>
              <a:rPr lang="en-US" altLang="zh-CN" b="1" dirty="0"/>
              <a:t/>
            </a:r>
            <a:br>
              <a:rPr lang="en-US" altLang="zh-CN" b="1" dirty="0"/>
            </a:br>
            <a:endParaRPr lang="zh-CN" altLang="en-US" dirty="0" smtClean="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10" y="752540"/>
            <a:ext cx="3613377" cy="591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772" y="1779004"/>
            <a:ext cx="6134108" cy="264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Apache </a:t>
            </a:r>
            <a:r>
              <a:rPr lang="en-US" altLang="zh-CN" dirty="0" smtClean="0"/>
              <a:t>Pig </a:t>
            </a:r>
            <a:r>
              <a:rPr lang="zh-CN" altLang="en-US" dirty="0" smtClean="0"/>
              <a:t>关键字（部分）</a:t>
            </a:r>
            <a:r>
              <a:rPr lang="en-US" altLang="zh-CN" b="1" dirty="0"/>
              <a:t/>
            </a:r>
            <a:br>
              <a:rPr lang="en-US" altLang="zh-CN" b="1" dirty="0"/>
            </a:br>
            <a:endParaRPr lang="zh-CN" altLang="en-US" dirty="0" smtClean="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4" y="781116"/>
            <a:ext cx="7462798" cy="587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a:t>Apache </a:t>
            </a:r>
            <a:r>
              <a:rPr lang="en-US" altLang="zh-CN" dirty="0" smtClean="0"/>
              <a:t>Pig </a:t>
            </a:r>
            <a:r>
              <a:rPr lang="zh-CN" altLang="en-US" dirty="0" smtClean="0"/>
              <a:t>典型函数</a:t>
            </a:r>
            <a:r>
              <a:rPr lang="en-US" altLang="zh-CN" b="1" dirty="0"/>
              <a:t/>
            </a:r>
            <a:br>
              <a:rPr lang="en-US" altLang="zh-CN" b="1" dirty="0"/>
            </a:br>
            <a:endParaRPr lang="zh-CN" altLang="en-US" dirty="0" smtClean="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00" y="762070"/>
            <a:ext cx="6553028" cy="5942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大数据实践分享</a:t>
            </a:r>
            <a:r>
              <a:rPr lang="en-US" altLang="zh-CN" b="1" dirty="0"/>
              <a:t/>
            </a:r>
            <a:br>
              <a:rPr lang="en-US" altLang="zh-CN" b="1" dirty="0"/>
            </a:br>
            <a:endParaRPr lang="zh-CN" altLang="en-US" dirty="0" smtClean="0"/>
          </a:p>
        </p:txBody>
      </p:sp>
      <p:sp>
        <p:nvSpPr>
          <p:cNvPr id="2" name="矩形 1"/>
          <p:cNvSpPr/>
          <p:nvPr/>
        </p:nvSpPr>
        <p:spPr>
          <a:xfrm>
            <a:off x="76198" y="781841"/>
            <a:ext cx="9143880" cy="5821915"/>
          </a:xfrm>
          <a:prstGeom prst="rect">
            <a:avLst/>
          </a:prstGeom>
        </p:spPr>
        <p:txBody>
          <a:bodyPr wrap="square">
            <a:spAutoFit/>
          </a:bodyPr>
          <a:lstStyle/>
          <a:p>
            <a:pPr>
              <a:lnSpc>
                <a:spcPts val="3000"/>
              </a:lnSpc>
            </a:pPr>
            <a:r>
              <a:rPr lang="zh-CN" altLang="en-US" dirty="0">
                <a:latin typeface="+mn-ea"/>
                <a:ea typeface="+mn-ea"/>
                <a:hlinkClick r:id="rId3"/>
              </a:rPr>
              <a:t>大数据革命</a:t>
            </a:r>
            <a:r>
              <a:rPr lang="en-US" altLang="zh-CN" dirty="0">
                <a:latin typeface="+mn-ea"/>
                <a:ea typeface="+mn-ea"/>
                <a:hlinkClick r:id="rId3"/>
              </a:rPr>
              <a:t>.</a:t>
            </a:r>
            <a:r>
              <a:rPr lang="en-US" altLang="zh-CN" dirty="0" err="1">
                <a:latin typeface="+mn-ea"/>
                <a:ea typeface="+mn-ea"/>
                <a:hlinkClick r:id="rId3"/>
              </a:rPr>
              <a:t>pdf</a:t>
            </a:r>
            <a:endParaRPr lang="zh-CN" altLang="en-US" dirty="0">
              <a:latin typeface="+mn-ea"/>
              <a:ea typeface="+mn-ea"/>
            </a:endParaRPr>
          </a:p>
          <a:p>
            <a:pPr>
              <a:lnSpc>
                <a:spcPts val="3000"/>
              </a:lnSpc>
            </a:pPr>
            <a:r>
              <a:rPr lang="en-US" altLang="zh-CN" dirty="0">
                <a:latin typeface="+mn-ea"/>
                <a:ea typeface="+mn-ea"/>
                <a:hlinkClick r:id="rId4"/>
              </a:rPr>
              <a:t>MPP </a:t>
            </a:r>
            <a:r>
              <a:rPr lang="en-US" altLang="zh-CN" dirty="0" err="1">
                <a:latin typeface="+mn-ea"/>
                <a:ea typeface="+mn-ea"/>
                <a:hlinkClick r:id="rId4"/>
              </a:rPr>
              <a:t>NewSQL</a:t>
            </a:r>
            <a:r>
              <a:rPr lang="en-US" altLang="zh-CN" dirty="0">
                <a:latin typeface="+mn-ea"/>
                <a:ea typeface="+mn-ea"/>
                <a:hlinkClick r:id="rId4"/>
              </a:rPr>
              <a:t> </a:t>
            </a:r>
            <a:r>
              <a:rPr lang="zh-CN" altLang="en-US" dirty="0">
                <a:latin typeface="+mn-ea"/>
                <a:ea typeface="+mn-ea"/>
                <a:hlinkClick r:id="rId4"/>
              </a:rPr>
              <a:t>数据库集群支撑企业超大规模数据仓库案例介绍</a:t>
            </a:r>
            <a:r>
              <a:rPr lang="en-US" altLang="zh-CN" dirty="0">
                <a:latin typeface="+mn-ea"/>
                <a:ea typeface="+mn-ea"/>
                <a:hlinkClick r:id="rId4"/>
              </a:rPr>
              <a:t>.</a:t>
            </a:r>
            <a:r>
              <a:rPr lang="en-US" altLang="zh-CN" dirty="0" err="1">
                <a:latin typeface="+mn-ea"/>
                <a:ea typeface="+mn-ea"/>
                <a:hlinkClick r:id="rId4"/>
              </a:rPr>
              <a:t>pdf</a:t>
            </a:r>
            <a:endParaRPr lang="zh-CN" altLang="en-US" dirty="0">
              <a:latin typeface="+mn-ea"/>
              <a:ea typeface="+mn-ea"/>
            </a:endParaRPr>
          </a:p>
          <a:p>
            <a:pPr>
              <a:lnSpc>
                <a:spcPts val="3000"/>
              </a:lnSpc>
            </a:pPr>
            <a:r>
              <a:rPr lang="en-US" altLang="zh-CN" dirty="0">
                <a:latin typeface="+mn-ea"/>
                <a:ea typeface="+mn-ea"/>
                <a:hlinkClick r:id="rId5"/>
              </a:rPr>
              <a:t>Big Data in Action – </a:t>
            </a:r>
            <a:r>
              <a:rPr lang="zh-CN" altLang="en-US" dirty="0">
                <a:latin typeface="+mn-ea"/>
                <a:ea typeface="+mn-ea"/>
                <a:hlinkClick r:id="rId5"/>
              </a:rPr>
              <a:t>企业如何运用微软 </a:t>
            </a:r>
            <a:r>
              <a:rPr lang="en-US" altLang="zh-CN" dirty="0">
                <a:latin typeface="+mn-ea"/>
                <a:ea typeface="+mn-ea"/>
                <a:hlinkClick r:id="rId5"/>
              </a:rPr>
              <a:t>Big Data </a:t>
            </a:r>
            <a:r>
              <a:rPr lang="zh-CN" altLang="en-US" dirty="0">
                <a:latin typeface="+mn-ea"/>
                <a:ea typeface="+mn-ea"/>
                <a:hlinkClick r:id="rId5"/>
              </a:rPr>
              <a:t>的技术具体规划并落实运行</a:t>
            </a:r>
            <a:r>
              <a:rPr lang="en-US" altLang="zh-CN" dirty="0">
                <a:latin typeface="+mn-ea"/>
                <a:ea typeface="+mn-ea"/>
                <a:hlinkClick r:id="rId5"/>
              </a:rPr>
              <a:t>.</a:t>
            </a:r>
            <a:r>
              <a:rPr lang="en-US" altLang="zh-CN" dirty="0" err="1">
                <a:latin typeface="+mn-ea"/>
                <a:ea typeface="+mn-ea"/>
                <a:hlinkClick r:id="rId5"/>
              </a:rPr>
              <a:t>pdf</a:t>
            </a:r>
            <a:endParaRPr lang="zh-CN" altLang="en-US" dirty="0">
              <a:latin typeface="+mn-ea"/>
              <a:ea typeface="+mn-ea"/>
            </a:endParaRPr>
          </a:p>
          <a:p>
            <a:pPr>
              <a:lnSpc>
                <a:spcPts val="3000"/>
              </a:lnSpc>
            </a:pPr>
            <a:r>
              <a:rPr lang="zh-CN" altLang="en-US" dirty="0">
                <a:latin typeface="+mn-ea"/>
                <a:ea typeface="+mn-ea"/>
                <a:hlinkClick r:id="rId6"/>
              </a:rPr>
              <a:t>小米</a:t>
            </a:r>
            <a:r>
              <a:rPr lang="en-US" altLang="zh-CN" dirty="0" err="1">
                <a:latin typeface="+mn-ea"/>
                <a:ea typeface="+mn-ea"/>
                <a:hlinkClick r:id="rId6"/>
              </a:rPr>
              <a:t>hadoop</a:t>
            </a:r>
            <a:r>
              <a:rPr lang="en-US" altLang="zh-CN" dirty="0">
                <a:latin typeface="+mn-ea"/>
                <a:ea typeface="+mn-ea"/>
                <a:hlinkClick r:id="rId6"/>
              </a:rPr>
              <a:t>/</a:t>
            </a:r>
            <a:r>
              <a:rPr lang="en-US" altLang="zh-CN" dirty="0" err="1">
                <a:latin typeface="+mn-ea"/>
                <a:ea typeface="+mn-ea"/>
                <a:hlinkClick r:id="rId6"/>
              </a:rPr>
              <a:t>hbase</a:t>
            </a:r>
            <a:r>
              <a:rPr lang="zh-CN" altLang="en-US" dirty="0">
                <a:latin typeface="+mn-ea"/>
                <a:ea typeface="+mn-ea"/>
                <a:hlinkClick r:id="rId6"/>
              </a:rPr>
              <a:t>微实践</a:t>
            </a:r>
            <a:r>
              <a:rPr lang="en-US" altLang="zh-CN" dirty="0">
                <a:latin typeface="+mn-ea"/>
                <a:ea typeface="+mn-ea"/>
                <a:hlinkClick r:id="rId6"/>
              </a:rPr>
              <a:t>.</a:t>
            </a:r>
            <a:r>
              <a:rPr lang="en-US" altLang="zh-CN" dirty="0" err="1">
                <a:latin typeface="+mn-ea"/>
                <a:ea typeface="+mn-ea"/>
                <a:hlinkClick r:id="rId6"/>
              </a:rPr>
              <a:t>pdf</a:t>
            </a:r>
            <a:endParaRPr lang="zh-CN" altLang="en-US" dirty="0">
              <a:latin typeface="+mn-ea"/>
              <a:ea typeface="+mn-ea"/>
            </a:endParaRPr>
          </a:p>
          <a:p>
            <a:pPr>
              <a:lnSpc>
                <a:spcPts val="3000"/>
              </a:lnSpc>
            </a:pPr>
            <a:r>
              <a:rPr lang="en-US" altLang="zh-CN" dirty="0" err="1">
                <a:latin typeface="+mn-ea"/>
                <a:ea typeface="+mn-ea"/>
                <a:hlinkClick r:id="rId7"/>
              </a:rPr>
              <a:t>HBase</a:t>
            </a:r>
            <a:r>
              <a:rPr lang="zh-CN" altLang="en-US" dirty="0">
                <a:latin typeface="+mn-ea"/>
                <a:ea typeface="+mn-ea"/>
                <a:hlinkClick r:id="rId7"/>
              </a:rPr>
              <a:t>近期的发展及实践</a:t>
            </a:r>
            <a:r>
              <a:rPr lang="en-US" altLang="zh-CN" dirty="0">
                <a:latin typeface="+mn-ea"/>
                <a:ea typeface="+mn-ea"/>
                <a:hlinkClick r:id="rId7"/>
              </a:rPr>
              <a:t>.</a:t>
            </a:r>
            <a:r>
              <a:rPr lang="en-US" altLang="zh-CN" dirty="0" err="1">
                <a:latin typeface="+mn-ea"/>
                <a:ea typeface="+mn-ea"/>
                <a:hlinkClick r:id="rId7"/>
              </a:rPr>
              <a:t>pdf</a:t>
            </a:r>
            <a:endParaRPr lang="zh-CN" altLang="en-US" dirty="0">
              <a:latin typeface="+mn-ea"/>
              <a:ea typeface="+mn-ea"/>
            </a:endParaRPr>
          </a:p>
          <a:p>
            <a:pPr>
              <a:lnSpc>
                <a:spcPts val="3000"/>
              </a:lnSpc>
            </a:pPr>
            <a:r>
              <a:rPr lang="zh-CN" altLang="en-US" dirty="0">
                <a:latin typeface="+mn-ea"/>
                <a:ea typeface="+mn-ea"/>
                <a:hlinkClick r:id="rId8"/>
              </a:rPr>
              <a:t>简单诉求下的大数据解决之道</a:t>
            </a:r>
            <a:r>
              <a:rPr lang="en-US" altLang="zh-CN" dirty="0">
                <a:latin typeface="+mn-ea"/>
                <a:ea typeface="+mn-ea"/>
                <a:hlinkClick r:id="rId8"/>
              </a:rPr>
              <a:t>.</a:t>
            </a:r>
            <a:r>
              <a:rPr lang="en-US" altLang="zh-CN" dirty="0" err="1">
                <a:latin typeface="+mn-ea"/>
                <a:ea typeface="+mn-ea"/>
                <a:hlinkClick r:id="rId8"/>
              </a:rPr>
              <a:t>pdf</a:t>
            </a:r>
            <a:endParaRPr lang="zh-CN" altLang="en-US" dirty="0">
              <a:latin typeface="+mn-ea"/>
              <a:ea typeface="+mn-ea"/>
            </a:endParaRPr>
          </a:p>
          <a:p>
            <a:pPr>
              <a:lnSpc>
                <a:spcPts val="3000"/>
              </a:lnSpc>
            </a:pPr>
            <a:r>
              <a:rPr lang="zh-CN" altLang="en-US" dirty="0">
                <a:latin typeface="+mn-ea"/>
                <a:ea typeface="+mn-ea"/>
                <a:hlinkClick r:id="rId9"/>
              </a:rPr>
              <a:t>基于</a:t>
            </a:r>
            <a:r>
              <a:rPr lang="en-US" altLang="zh-CN" dirty="0" err="1">
                <a:latin typeface="+mn-ea"/>
                <a:ea typeface="+mn-ea"/>
                <a:hlinkClick r:id="rId9"/>
              </a:rPr>
              <a:t>Hadoop</a:t>
            </a:r>
            <a:r>
              <a:rPr lang="zh-CN" altLang="en-US" dirty="0">
                <a:latin typeface="+mn-ea"/>
                <a:ea typeface="+mn-ea"/>
                <a:hlinkClick r:id="rId9"/>
              </a:rPr>
              <a:t>的携程集中式日志及其周边生态系统介绍</a:t>
            </a:r>
            <a:r>
              <a:rPr lang="en-US" altLang="zh-CN" dirty="0">
                <a:latin typeface="+mn-ea"/>
                <a:ea typeface="+mn-ea"/>
                <a:hlinkClick r:id="rId9"/>
              </a:rPr>
              <a:t>.</a:t>
            </a:r>
            <a:r>
              <a:rPr lang="en-US" altLang="zh-CN" dirty="0" err="1">
                <a:latin typeface="+mn-ea"/>
                <a:ea typeface="+mn-ea"/>
                <a:hlinkClick r:id="rId9"/>
              </a:rPr>
              <a:t>pdf</a:t>
            </a:r>
            <a:endParaRPr lang="zh-CN" altLang="en-US" dirty="0">
              <a:latin typeface="+mn-ea"/>
              <a:ea typeface="+mn-ea"/>
            </a:endParaRPr>
          </a:p>
          <a:p>
            <a:pPr>
              <a:lnSpc>
                <a:spcPts val="3000"/>
              </a:lnSpc>
            </a:pPr>
            <a:r>
              <a:rPr lang="zh-CN" altLang="en-US" dirty="0">
                <a:latin typeface="+mn-ea"/>
                <a:ea typeface="+mn-ea"/>
                <a:hlinkClick r:id="rId10"/>
              </a:rPr>
              <a:t>百度的下一代离线存储计算系统</a:t>
            </a:r>
            <a:r>
              <a:rPr lang="en-US" altLang="zh-CN" dirty="0">
                <a:latin typeface="+mn-ea"/>
                <a:ea typeface="+mn-ea"/>
                <a:hlinkClick r:id="rId10"/>
              </a:rPr>
              <a:t>.</a:t>
            </a:r>
            <a:r>
              <a:rPr lang="en-US" altLang="zh-CN" dirty="0" err="1">
                <a:latin typeface="+mn-ea"/>
                <a:ea typeface="+mn-ea"/>
                <a:hlinkClick r:id="rId10"/>
              </a:rPr>
              <a:t>pdf</a:t>
            </a:r>
            <a:endParaRPr lang="zh-CN" altLang="en-US" dirty="0">
              <a:latin typeface="+mn-ea"/>
              <a:ea typeface="+mn-ea"/>
            </a:endParaRPr>
          </a:p>
          <a:p>
            <a:pPr>
              <a:lnSpc>
                <a:spcPts val="3000"/>
              </a:lnSpc>
            </a:pPr>
            <a:r>
              <a:rPr lang="zh-CN" altLang="en-US" dirty="0">
                <a:latin typeface="+mn-ea"/>
                <a:ea typeface="+mn-ea"/>
                <a:hlinkClick r:id="rId11"/>
              </a:rPr>
              <a:t>主流开源</a:t>
            </a:r>
            <a:r>
              <a:rPr lang="en-US" altLang="zh-CN" dirty="0" err="1">
                <a:latin typeface="+mn-ea"/>
                <a:ea typeface="+mn-ea"/>
                <a:hlinkClick r:id="rId11"/>
              </a:rPr>
              <a:t>NoSQL</a:t>
            </a:r>
            <a:r>
              <a:rPr lang="zh-CN" altLang="en-US" dirty="0">
                <a:latin typeface="+mn-ea"/>
                <a:ea typeface="+mn-ea"/>
                <a:hlinkClick r:id="rId11"/>
              </a:rPr>
              <a:t>及分布式存储的应用与思考</a:t>
            </a:r>
            <a:r>
              <a:rPr lang="en-US" altLang="zh-CN" dirty="0">
                <a:latin typeface="+mn-ea"/>
                <a:ea typeface="+mn-ea"/>
                <a:hlinkClick r:id="rId11"/>
              </a:rPr>
              <a:t>.</a:t>
            </a:r>
            <a:r>
              <a:rPr lang="en-US" altLang="zh-CN" dirty="0" err="1">
                <a:latin typeface="+mn-ea"/>
                <a:ea typeface="+mn-ea"/>
                <a:hlinkClick r:id="rId11"/>
              </a:rPr>
              <a:t>pdf</a:t>
            </a:r>
            <a:endParaRPr lang="zh-CN" altLang="en-US" dirty="0">
              <a:latin typeface="+mn-ea"/>
              <a:ea typeface="+mn-ea"/>
            </a:endParaRPr>
          </a:p>
          <a:p>
            <a:pPr>
              <a:lnSpc>
                <a:spcPts val="3000"/>
              </a:lnSpc>
            </a:pPr>
            <a:r>
              <a:rPr lang="zh-CN" altLang="en-US" dirty="0">
                <a:latin typeface="+mn-ea"/>
                <a:ea typeface="+mn-ea"/>
                <a:hlinkClick r:id="rId12"/>
              </a:rPr>
              <a:t>腾讯在线交易平台统一数据层高一致性解决方案</a:t>
            </a:r>
            <a:r>
              <a:rPr lang="en-US" altLang="zh-CN" dirty="0">
                <a:latin typeface="+mn-ea"/>
                <a:ea typeface="+mn-ea"/>
                <a:hlinkClick r:id="rId12"/>
              </a:rPr>
              <a:t>.</a:t>
            </a:r>
            <a:r>
              <a:rPr lang="en-US" altLang="zh-CN" dirty="0" err="1">
                <a:latin typeface="+mn-ea"/>
                <a:ea typeface="+mn-ea"/>
                <a:hlinkClick r:id="rId12"/>
              </a:rPr>
              <a:t>pdf</a:t>
            </a:r>
            <a:endParaRPr lang="zh-CN" altLang="en-US" dirty="0">
              <a:latin typeface="+mn-ea"/>
              <a:ea typeface="+mn-ea"/>
            </a:endParaRPr>
          </a:p>
          <a:p>
            <a:pPr>
              <a:lnSpc>
                <a:spcPts val="3000"/>
              </a:lnSpc>
            </a:pPr>
            <a:r>
              <a:rPr lang="en-US" altLang="zh-CN" dirty="0" err="1">
                <a:latin typeface="+mn-ea"/>
                <a:ea typeface="+mn-ea"/>
                <a:hlinkClick r:id="rId13"/>
              </a:rPr>
              <a:t>NoSQL</a:t>
            </a:r>
            <a:r>
              <a:rPr lang="zh-CN" altLang="en-US" dirty="0">
                <a:latin typeface="+mn-ea"/>
                <a:ea typeface="+mn-ea"/>
                <a:hlinkClick r:id="rId13"/>
              </a:rPr>
              <a:t>一致性实践：我对</a:t>
            </a:r>
            <a:r>
              <a:rPr lang="en-US" altLang="zh-CN" dirty="0">
                <a:latin typeface="+mn-ea"/>
                <a:ea typeface="+mn-ea"/>
                <a:hlinkClick r:id="rId13"/>
              </a:rPr>
              <a:t>CAP</a:t>
            </a:r>
            <a:r>
              <a:rPr lang="zh-CN" altLang="en-US" dirty="0">
                <a:latin typeface="+mn-ea"/>
                <a:ea typeface="+mn-ea"/>
                <a:hlinkClick r:id="rId13"/>
              </a:rPr>
              <a:t>的一点认识</a:t>
            </a:r>
            <a:r>
              <a:rPr lang="en-US" altLang="zh-CN" dirty="0">
                <a:latin typeface="+mn-ea"/>
                <a:ea typeface="+mn-ea"/>
                <a:hlinkClick r:id="rId13"/>
              </a:rPr>
              <a:t>.</a:t>
            </a:r>
            <a:r>
              <a:rPr lang="en-US" altLang="zh-CN" dirty="0" err="1">
                <a:latin typeface="+mn-ea"/>
                <a:ea typeface="+mn-ea"/>
                <a:hlinkClick r:id="rId13"/>
              </a:rPr>
              <a:t>pdf</a:t>
            </a:r>
            <a:endParaRPr lang="zh-CN" altLang="en-US" dirty="0">
              <a:latin typeface="+mn-ea"/>
              <a:ea typeface="+mn-ea"/>
            </a:endParaRPr>
          </a:p>
          <a:p>
            <a:pPr>
              <a:lnSpc>
                <a:spcPts val="3000"/>
              </a:lnSpc>
            </a:pPr>
            <a:r>
              <a:rPr lang="en-US" altLang="zh-CN" dirty="0" err="1">
                <a:latin typeface="+mn-ea"/>
                <a:ea typeface="+mn-ea"/>
                <a:hlinkClick r:id="rId14"/>
              </a:rPr>
              <a:t>MongoDB</a:t>
            </a:r>
            <a:r>
              <a:rPr lang="en-US" altLang="zh-CN" dirty="0">
                <a:latin typeface="+mn-ea"/>
                <a:ea typeface="+mn-ea"/>
                <a:hlinkClick r:id="rId14"/>
              </a:rPr>
              <a:t> at </a:t>
            </a:r>
            <a:r>
              <a:rPr lang="en-US" altLang="zh-CN" dirty="0" err="1">
                <a:latin typeface="+mn-ea"/>
                <a:ea typeface="+mn-ea"/>
                <a:hlinkClick r:id="rId14"/>
              </a:rPr>
              <a:t>Qihoo</a:t>
            </a:r>
            <a:r>
              <a:rPr lang="en-US" altLang="zh-CN" dirty="0">
                <a:latin typeface="+mn-ea"/>
                <a:ea typeface="+mn-ea"/>
                <a:hlinkClick r:id="rId14"/>
              </a:rPr>
              <a:t> 360.pdf</a:t>
            </a:r>
            <a:endParaRPr lang="zh-CN" altLang="en-US" dirty="0">
              <a:latin typeface="+mn-ea"/>
              <a:ea typeface="+mn-ea"/>
            </a:endParaRPr>
          </a:p>
          <a:p>
            <a:pPr>
              <a:lnSpc>
                <a:spcPts val="3000"/>
              </a:lnSpc>
            </a:pPr>
            <a:r>
              <a:rPr lang="en-US" altLang="zh-CN" dirty="0">
                <a:latin typeface="+mn-ea"/>
                <a:ea typeface="+mn-ea"/>
                <a:hlinkClick r:id="rId15"/>
              </a:rPr>
              <a:t>MySQL Cluster</a:t>
            </a:r>
            <a:r>
              <a:rPr lang="zh-CN" altLang="en-US" dirty="0">
                <a:latin typeface="+mn-ea"/>
                <a:ea typeface="+mn-ea"/>
                <a:hlinkClick r:id="rId15"/>
              </a:rPr>
              <a:t>实战初探 </a:t>
            </a:r>
            <a:r>
              <a:rPr lang="en-US" altLang="zh-CN" dirty="0">
                <a:latin typeface="+mn-ea"/>
                <a:ea typeface="+mn-ea"/>
                <a:hlinkClick r:id="rId15"/>
              </a:rPr>
              <a:t>.</a:t>
            </a:r>
            <a:r>
              <a:rPr lang="en-US" altLang="zh-CN" dirty="0" err="1">
                <a:latin typeface="+mn-ea"/>
                <a:ea typeface="+mn-ea"/>
                <a:hlinkClick r:id="rId15"/>
              </a:rPr>
              <a:t>pdf</a:t>
            </a:r>
            <a:endParaRPr lang="zh-CN" altLang="en-US" dirty="0">
              <a:latin typeface="+mn-ea"/>
              <a:ea typeface="+mn-ea"/>
            </a:endParaRPr>
          </a:p>
          <a:p>
            <a:pPr>
              <a:lnSpc>
                <a:spcPts val="3000"/>
              </a:lnSpc>
            </a:pPr>
            <a:r>
              <a:rPr lang="en-US" altLang="zh-CN" dirty="0">
                <a:latin typeface="+mn-ea"/>
                <a:ea typeface="+mn-ea"/>
                <a:hlinkClick r:id="rId16"/>
              </a:rPr>
              <a:t>SAP HANA</a:t>
            </a:r>
            <a:r>
              <a:rPr lang="zh-CN" altLang="en-US" dirty="0">
                <a:latin typeface="+mn-ea"/>
                <a:ea typeface="+mn-ea"/>
                <a:hlinkClick r:id="rId16"/>
              </a:rPr>
              <a:t>深度剖析</a:t>
            </a:r>
            <a:r>
              <a:rPr lang="en-US" altLang="zh-CN" dirty="0">
                <a:latin typeface="+mn-ea"/>
                <a:ea typeface="+mn-ea"/>
                <a:hlinkClick r:id="rId16"/>
              </a:rPr>
              <a:t>.</a:t>
            </a:r>
            <a:r>
              <a:rPr lang="en-US" altLang="zh-CN" dirty="0" err="1">
                <a:latin typeface="+mn-ea"/>
                <a:ea typeface="+mn-ea"/>
                <a:hlinkClick r:id="rId16"/>
              </a:rPr>
              <a:t>pdf</a:t>
            </a:r>
            <a:endParaRPr lang="zh-CN" altLang="en-US" dirty="0">
              <a:latin typeface="+mn-ea"/>
              <a:ea typeface="+mn-ea"/>
            </a:endParaRPr>
          </a:p>
          <a:p>
            <a:pPr>
              <a:lnSpc>
                <a:spcPts val="3000"/>
              </a:lnSpc>
            </a:pPr>
            <a:r>
              <a:rPr lang="en-US" altLang="zh-CN" dirty="0" err="1">
                <a:latin typeface="+mn-ea"/>
                <a:ea typeface="+mn-ea"/>
                <a:hlinkClick r:id="rId17"/>
              </a:rPr>
              <a:t>eXtremeDB</a:t>
            </a:r>
            <a:r>
              <a:rPr lang="zh-CN" altLang="en-US" dirty="0">
                <a:latin typeface="+mn-ea"/>
                <a:ea typeface="+mn-ea"/>
                <a:hlinkClick r:id="rId17"/>
              </a:rPr>
              <a:t>内存数据库性能提升方案分享</a:t>
            </a:r>
            <a:r>
              <a:rPr lang="en-US" altLang="zh-CN" dirty="0">
                <a:latin typeface="+mn-ea"/>
                <a:ea typeface="+mn-ea"/>
                <a:hlinkClick r:id="rId17"/>
              </a:rPr>
              <a:t>.</a:t>
            </a:r>
            <a:r>
              <a:rPr lang="en-US" altLang="zh-CN" dirty="0" err="1">
                <a:latin typeface="+mn-ea"/>
                <a:ea typeface="+mn-ea"/>
                <a:hlinkClick r:id="rId17"/>
              </a:rPr>
              <a:t>pdf</a:t>
            </a:r>
            <a:endParaRPr lang="zh-CN" altLang="en-US" dirty="0">
              <a:latin typeface="+mn-ea"/>
              <a:ea typeface="+mn-ea"/>
            </a:endParaRPr>
          </a:p>
        </p:txBody>
      </p:sp>
    </p:spTree>
    <p:extLst>
      <p:ext uri="{BB962C8B-B14F-4D97-AF65-F5344CB8AC3E}">
        <p14:creationId xmlns:p14="http://schemas.microsoft.com/office/powerpoint/2010/main" val="4692046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大数据实践分享</a:t>
            </a:r>
            <a:r>
              <a:rPr lang="en-US" altLang="zh-CN" b="1" dirty="0"/>
              <a:t/>
            </a:r>
            <a:br>
              <a:rPr lang="en-US" altLang="zh-CN" b="1" dirty="0"/>
            </a:br>
            <a:endParaRPr lang="zh-CN" altLang="en-US" dirty="0" smtClean="0"/>
          </a:p>
        </p:txBody>
      </p:sp>
      <p:sp>
        <p:nvSpPr>
          <p:cNvPr id="2" name="矩形 1"/>
          <p:cNvSpPr/>
          <p:nvPr/>
        </p:nvSpPr>
        <p:spPr>
          <a:xfrm>
            <a:off x="76078" y="830246"/>
            <a:ext cx="9144000" cy="5818901"/>
          </a:xfrm>
          <a:prstGeom prst="rect">
            <a:avLst/>
          </a:prstGeom>
        </p:spPr>
        <p:txBody>
          <a:bodyPr wrap="square">
            <a:spAutoFit/>
          </a:bodyPr>
          <a:lstStyle/>
          <a:p>
            <a:pPr>
              <a:lnSpc>
                <a:spcPts val="3000"/>
              </a:lnSpc>
            </a:pPr>
            <a:r>
              <a:rPr lang="zh-CN" altLang="en-US" dirty="0">
                <a:latin typeface="+mn-ea"/>
                <a:ea typeface="+mn-ea"/>
                <a:hlinkClick r:id="rId3"/>
              </a:rPr>
              <a:t>运用之妙 存乎一心</a:t>
            </a:r>
            <a:r>
              <a:rPr lang="en-US" altLang="zh-CN" dirty="0">
                <a:latin typeface="+mn-ea"/>
                <a:ea typeface="+mn-ea"/>
                <a:hlinkClick r:id="rId3"/>
              </a:rPr>
              <a:t>—— Oracle</a:t>
            </a:r>
            <a:r>
              <a:rPr lang="zh-CN" altLang="en-US" dirty="0">
                <a:latin typeface="+mn-ea"/>
                <a:ea typeface="+mn-ea"/>
                <a:hlinkClick r:id="rId3"/>
              </a:rPr>
              <a:t>优化器案例与算法解析</a:t>
            </a:r>
            <a:r>
              <a:rPr lang="en-US" altLang="zh-CN" dirty="0">
                <a:latin typeface="+mn-ea"/>
                <a:ea typeface="+mn-ea"/>
                <a:hlinkClick r:id="rId3"/>
              </a:rPr>
              <a:t>.</a:t>
            </a:r>
            <a:r>
              <a:rPr lang="en-US" altLang="zh-CN" dirty="0" err="1">
                <a:latin typeface="+mn-ea"/>
                <a:ea typeface="+mn-ea"/>
                <a:hlinkClick r:id="rId3"/>
              </a:rPr>
              <a:t>pdf</a:t>
            </a:r>
            <a:endParaRPr lang="zh-CN" altLang="en-US" dirty="0">
              <a:latin typeface="+mn-ea"/>
              <a:ea typeface="+mn-ea"/>
            </a:endParaRPr>
          </a:p>
          <a:p>
            <a:pPr>
              <a:lnSpc>
                <a:spcPts val="3000"/>
              </a:lnSpc>
            </a:pPr>
            <a:r>
              <a:rPr lang="en-US" altLang="zh-CN" dirty="0">
                <a:latin typeface="+mn-ea"/>
                <a:ea typeface="+mn-ea"/>
                <a:hlinkClick r:id="rId4"/>
              </a:rPr>
              <a:t>DM7 MPP</a:t>
            </a:r>
            <a:r>
              <a:rPr lang="zh-CN" altLang="en-US" dirty="0">
                <a:latin typeface="+mn-ea"/>
                <a:ea typeface="+mn-ea"/>
                <a:hlinkClick r:id="rId4"/>
              </a:rPr>
              <a:t>架构</a:t>
            </a:r>
            <a:r>
              <a:rPr lang="en-US" altLang="zh-CN" dirty="0">
                <a:latin typeface="+mn-ea"/>
                <a:ea typeface="+mn-ea"/>
                <a:hlinkClick r:id="rId4"/>
              </a:rPr>
              <a:t>——</a:t>
            </a:r>
            <a:r>
              <a:rPr lang="zh-CN" altLang="en-US" dirty="0">
                <a:latin typeface="+mn-ea"/>
                <a:ea typeface="+mn-ea"/>
                <a:hlinkClick r:id="rId4"/>
              </a:rPr>
              <a:t>同时满足</a:t>
            </a:r>
            <a:r>
              <a:rPr lang="en-US" altLang="zh-CN" dirty="0">
                <a:latin typeface="+mn-ea"/>
                <a:ea typeface="+mn-ea"/>
                <a:hlinkClick r:id="rId4"/>
              </a:rPr>
              <a:t>OLAP</a:t>
            </a:r>
            <a:r>
              <a:rPr lang="zh-CN" altLang="en-US" dirty="0">
                <a:latin typeface="+mn-ea"/>
                <a:ea typeface="+mn-ea"/>
                <a:hlinkClick r:id="rId4"/>
              </a:rPr>
              <a:t>与</a:t>
            </a:r>
            <a:r>
              <a:rPr lang="en-US" altLang="zh-CN" dirty="0">
                <a:latin typeface="+mn-ea"/>
                <a:ea typeface="+mn-ea"/>
                <a:hlinkClick r:id="rId4"/>
              </a:rPr>
              <a:t>OLTP</a:t>
            </a:r>
            <a:r>
              <a:rPr lang="zh-CN" altLang="en-US" dirty="0">
                <a:latin typeface="+mn-ea"/>
                <a:ea typeface="+mn-ea"/>
                <a:hlinkClick r:id="rId4"/>
              </a:rPr>
              <a:t>需求</a:t>
            </a:r>
            <a:r>
              <a:rPr lang="en-US" altLang="zh-CN" dirty="0">
                <a:latin typeface="+mn-ea"/>
                <a:ea typeface="+mn-ea"/>
                <a:hlinkClick r:id="rId4"/>
              </a:rPr>
              <a:t>.</a:t>
            </a:r>
            <a:r>
              <a:rPr lang="en-US" altLang="zh-CN" dirty="0" err="1">
                <a:latin typeface="+mn-ea"/>
                <a:ea typeface="+mn-ea"/>
                <a:hlinkClick r:id="rId4"/>
              </a:rPr>
              <a:t>pdf</a:t>
            </a:r>
            <a:endParaRPr lang="zh-CN" altLang="en-US" dirty="0">
              <a:latin typeface="+mn-ea"/>
              <a:ea typeface="+mn-ea"/>
            </a:endParaRPr>
          </a:p>
          <a:p>
            <a:pPr>
              <a:lnSpc>
                <a:spcPts val="3000"/>
              </a:lnSpc>
            </a:pPr>
            <a:r>
              <a:rPr lang="en-US" altLang="zh-CN" dirty="0">
                <a:latin typeface="+mn-ea"/>
                <a:ea typeface="+mn-ea"/>
                <a:hlinkClick r:id="rId5"/>
              </a:rPr>
              <a:t>SAP </a:t>
            </a:r>
            <a:r>
              <a:rPr lang="zh-CN" altLang="en-US" dirty="0">
                <a:latin typeface="+mn-ea"/>
                <a:ea typeface="+mn-ea"/>
                <a:hlinkClick r:id="rId5"/>
              </a:rPr>
              <a:t>让大数据飞翔</a:t>
            </a:r>
            <a:r>
              <a:rPr lang="en-US" altLang="zh-CN" dirty="0">
                <a:latin typeface="+mn-ea"/>
                <a:ea typeface="+mn-ea"/>
                <a:hlinkClick r:id="rId5"/>
              </a:rPr>
              <a:t>.</a:t>
            </a:r>
            <a:r>
              <a:rPr lang="en-US" altLang="zh-CN" dirty="0" err="1">
                <a:latin typeface="+mn-ea"/>
                <a:ea typeface="+mn-ea"/>
                <a:hlinkClick r:id="rId5"/>
              </a:rPr>
              <a:t>pdf</a:t>
            </a:r>
            <a:endParaRPr lang="zh-CN" altLang="en-US" dirty="0">
              <a:latin typeface="+mn-ea"/>
              <a:ea typeface="+mn-ea"/>
            </a:endParaRPr>
          </a:p>
          <a:p>
            <a:pPr>
              <a:lnSpc>
                <a:spcPts val="3000"/>
              </a:lnSpc>
            </a:pPr>
            <a:r>
              <a:rPr lang="zh-CN" altLang="en-US" dirty="0">
                <a:latin typeface="+mn-ea"/>
                <a:ea typeface="+mn-ea"/>
                <a:hlinkClick r:id="rId6"/>
              </a:rPr>
              <a:t>阿里数据库关键技术</a:t>
            </a:r>
            <a:r>
              <a:rPr lang="en-US" altLang="zh-CN" dirty="0">
                <a:latin typeface="+mn-ea"/>
                <a:ea typeface="+mn-ea"/>
                <a:hlinkClick r:id="rId6"/>
              </a:rPr>
              <a:t>.</a:t>
            </a:r>
            <a:r>
              <a:rPr lang="en-US" altLang="zh-CN" dirty="0" err="1">
                <a:latin typeface="+mn-ea"/>
                <a:ea typeface="+mn-ea"/>
                <a:hlinkClick r:id="rId6"/>
              </a:rPr>
              <a:t>pdf</a:t>
            </a:r>
            <a:endParaRPr lang="zh-CN" altLang="en-US" dirty="0">
              <a:latin typeface="+mn-ea"/>
              <a:ea typeface="+mn-ea"/>
            </a:endParaRPr>
          </a:p>
          <a:p>
            <a:pPr>
              <a:lnSpc>
                <a:spcPts val="3000"/>
              </a:lnSpc>
            </a:pPr>
            <a:r>
              <a:rPr lang="zh-CN" altLang="en-US" dirty="0">
                <a:latin typeface="+mn-ea"/>
                <a:ea typeface="+mn-ea"/>
                <a:hlinkClick r:id="rId7"/>
              </a:rPr>
              <a:t>基于</a:t>
            </a:r>
            <a:r>
              <a:rPr lang="en-US" altLang="zh-CN" dirty="0">
                <a:latin typeface="+mn-ea"/>
                <a:ea typeface="+mn-ea"/>
                <a:hlinkClick r:id="rId7"/>
              </a:rPr>
              <a:t>Oracle</a:t>
            </a:r>
            <a:r>
              <a:rPr lang="zh-CN" altLang="en-US" dirty="0">
                <a:latin typeface="+mn-ea"/>
                <a:ea typeface="+mn-ea"/>
                <a:hlinkClick r:id="rId7"/>
              </a:rPr>
              <a:t>的</a:t>
            </a:r>
            <a:r>
              <a:rPr lang="en-US" altLang="zh-CN" dirty="0">
                <a:latin typeface="+mn-ea"/>
                <a:ea typeface="+mn-ea"/>
                <a:hlinkClick r:id="rId7"/>
              </a:rPr>
              <a:t>SQL</a:t>
            </a:r>
            <a:r>
              <a:rPr lang="zh-CN" altLang="en-US" dirty="0">
                <a:latin typeface="+mn-ea"/>
                <a:ea typeface="+mn-ea"/>
                <a:hlinkClick r:id="rId7"/>
              </a:rPr>
              <a:t>优化典型案例分</a:t>
            </a:r>
            <a:r>
              <a:rPr lang="en-US" altLang="zh-CN" dirty="0">
                <a:latin typeface="+mn-ea"/>
                <a:ea typeface="+mn-ea"/>
                <a:hlinkClick r:id="rId7"/>
              </a:rPr>
              <a:t>.</a:t>
            </a:r>
            <a:r>
              <a:rPr lang="en-US" altLang="zh-CN" dirty="0" err="1">
                <a:latin typeface="+mn-ea"/>
                <a:ea typeface="+mn-ea"/>
                <a:hlinkClick r:id="rId7"/>
              </a:rPr>
              <a:t>pdf</a:t>
            </a:r>
            <a:endParaRPr lang="zh-CN" altLang="en-US" dirty="0">
              <a:latin typeface="+mn-ea"/>
              <a:ea typeface="+mn-ea"/>
            </a:endParaRPr>
          </a:p>
          <a:p>
            <a:pPr>
              <a:lnSpc>
                <a:spcPts val="3000"/>
              </a:lnSpc>
            </a:pPr>
            <a:r>
              <a:rPr lang="zh-CN" altLang="en-US" dirty="0">
                <a:latin typeface="+mn-ea"/>
                <a:ea typeface="+mn-ea"/>
                <a:hlinkClick r:id="rId8"/>
              </a:rPr>
              <a:t>赢在起点</a:t>
            </a:r>
            <a:r>
              <a:rPr lang="en-US" altLang="zh-CN" dirty="0">
                <a:latin typeface="+mn-ea"/>
                <a:ea typeface="+mn-ea"/>
                <a:hlinkClick r:id="rId8"/>
              </a:rPr>
              <a:t>–</a:t>
            </a:r>
            <a:r>
              <a:rPr lang="zh-CN" altLang="en-US" dirty="0">
                <a:latin typeface="+mn-ea"/>
                <a:ea typeface="+mn-ea"/>
                <a:hlinkClick r:id="rId8"/>
              </a:rPr>
              <a:t>谈数据库设计规范</a:t>
            </a:r>
            <a:r>
              <a:rPr lang="en-US" altLang="zh-CN" dirty="0">
                <a:latin typeface="+mn-ea"/>
                <a:ea typeface="+mn-ea"/>
                <a:hlinkClick r:id="rId8"/>
              </a:rPr>
              <a:t>.</a:t>
            </a:r>
            <a:r>
              <a:rPr lang="en-US" altLang="zh-CN" dirty="0" err="1">
                <a:latin typeface="+mn-ea"/>
                <a:ea typeface="+mn-ea"/>
                <a:hlinkClick r:id="rId8"/>
              </a:rPr>
              <a:t>pdf</a:t>
            </a:r>
            <a:endParaRPr lang="zh-CN" altLang="en-US" dirty="0">
              <a:latin typeface="+mn-ea"/>
              <a:ea typeface="+mn-ea"/>
            </a:endParaRPr>
          </a:p>
          <a:p>
            <a:pPr>
              <a:lnSpc>
                <a:spcPts val="3000"/>
              </a:lnSpc>
            </a:pPr>
            <a:r>
              <a:rPr lang="zh-CN" altLang="en-US" dirty="0">
                <a:latin typeface="+mn-ea"/>
                <a:ea typeface="+mn-ea"/>
                <a:hlinkClick r:id="rId9"/>
              </a:rPr>
              <a:t>大型业务系统</a:t>
            </a:r>
            <a:r>
              <a:rPr lang="en-US" altLang="zh-CN" dirty="0">
                <a:latin typeface="+mn-ea"/>
                <a:ea typeface="+mn-ea"/>
                <a:hlinkClick r:id="rId9"/>
              </a:rPr>
              <a:t>Oracle</a:t>
            </a:r>
            <a:r>
              <a:rPr lang="zh-CN" altLang="en-US" dirty="0">
                <a:latin typeface="+mn-ea"/>
                <a:ea typeface="+mn-ea"/>
                <a:hlinkClick r:id="rId9"/>
              </a:rPr>
              <a:t>数据库 </a:t>
            </a:r>
            <a:r>
              <a:rPr lang="en-US" altLang="zh-CN" dirty="0">
                <a:latin typeface="+mn-ea"/>
                <a:ea typeface="+mn-ea"/>
                <a:hlinkClick r:id="rId9"/>
              </a:rPr>
              <a:t>10G</a:t>
            </a:r>
            <a:r>
              <a:rPr lang="zh-CN" altLang="en-US" dirty="0">
                <a:latin typeface="+mn-ea"/>
                <a:ea typeface="+mn-ea"/>
                <a:hlinkClick r:id="rId9"/>
              </a:rPr>
              <a:t>升级</a:t>
            </a:r>
            <a:r>
              <a:rPr lang="en-US" altLang="zh-CN" dirty="0">
                <a:latin typeface="+mn-ea"/>
                <a:ea typeface="+mn-ea"/>
                <a:hlinkClick r:id="rId9"/>
              </a:rPr>
              <a:t>11G</a:t>
            </a:r>
            <a:r>
              <a:rPr lang="zh-CN" altLang="en-US" dirty="0">
                <a:latin typeface="+mn-ea"/>
                <a:ea typeface="+mn-ea"/>
                <a:hlinkClick r:id="rId9"/>
              </a:rPr>
              <a:t>实践</a:t>
            </a:r>
            <a:r>
              <a:rPr lang="en-US" altLang="zh-CN" dirty="0">
                <a:latin typeface="+mn-ea"/>
                <a:ea typeface="+mn-ea"/>
                <a:hlinkClick r:id="rId9"/>
              </a:rPr>
              <a:t>.</a:t>
            </a:r>
            <a:r>
              <a:rPr lang="en-US" altLang="zh-CN" dirty="0" err="1">
                <a:latin typeface="+mn-ea"/>
                <a:ea typeface="+mn-ea"/>
                <a:hlinkClick r:id="rId9"/>
              </a:rPr>
              <a:t>pdf</a:t>
            </a:r>
            <a:endParaRPr lang="zh-CN" altLang="en-US" dirty="0">
              <a:latin typeface="+mn-ea"/>
              <a:ea typeface="+mn-ea"/>
            </a:endParaRPr>
          </a:p>
          <a:p>
            <a:pPr>
              <a:lnSpc>
                <a:spcPts val="3000"/>
              </a:lnSpc>
            </a:pPr>
            <a:r>
              <a:rPr lang="zh-CN" altLang="en-US" dirty="0">
                <a:latin typeface="+mn-ea"/>
                <a:ea typeface="+mn-ea"/>
                <a:hlinkClick r:id="rId10"/>
              </a:rPr>
              <a:t>基于</a:t>
            </a:r>
            <a:r>
              <a:rPr lang="en-US" altLang="zh-CN" dirty="0">
                <a:latin typeface="+mn-ea"/>
                <a:ea typeface="+mn-ea"/>
                <a:hlinkClick r:id="rId10"/>
              </a:rPr>
              <a:t>Oracle</a:t>
            </a:r>
            <a:r>
              <a:rPr lang="zh-CN" altLang="en-US" dirty="0">
                <a:latin typeface="+mn-ea"/>
                <a:ea typeface="+mn-ea"/>
                <a:hlinkClick r:id="rId10"/>
              </a:rPr>
              <a:t>数据库的数据防护</a:t>
            </a:r>
            <a:r>
              <a:rPr lang="en-US" altLang="zh-CN" dirty="0">
                <a:latin typeface="+mn-ea"/>
                <a:ea typeface="+mn-ea"/>
                <a:hlinkClick r:id="rId10"/>
              </a:rPr>
              <a:t>.</a:t>
            </a:r>
            <a:r>
              <a:rPr lang="en-US" altLang="zh-CN" dirty="0" err="1">
                <a:latin typeface="+mn-ea"/>
                <a:ea typeface="+mn-ea"/>
                <a:hlinkClick r:id="rId10"/>
              </a:rPr>
              <a:t>pdf</a:t>
            </a:r>
            <a:endParaRPr lang="zh-CN" altLang="en-US" dirty="0">
              <a:latin typeface="+mn-ea"/>
              <a:ea typeface="+mn-ea"/>
            </a:endParaRPr>
          </a:p>
          <a:p>
            <a:pPr>
              <a:lnSpc>
                <a:spcPts val="3000"/>
              </a:lnSpc>
            </a:pPr>
            <a:r>
              <a:rPr lang="en-US" altLang="zh-CN" dirty="0">
                <a:latin typeface="+mn-ea"/>
                <a:ea typeface="+mn-ea"/>
                <a:hlinkClick r:id="rId11"/>
              </a:rPr>
              <a:t>Oracle ASM</a:t>
            </a:r>
            <a:r>
              <a:rPr lang="zh-CN" altLang="en-US" dirty="0">
                <a:latin typeface="+mn-ea"/>
                <a:ea typeface="+mn-ea"/>
                <a:hlinkClick r:id="rId11"/>
              </a:rPr>
              <a:t>的</a:t>
            </a:r>
            <a:r>
              <a:rPr lang="en-US" altLang="zh-CN" dirty="0">
                <a:latin typeface="+mn-ea"/>
                <a:ea typeface="+mn-ea"/>
                <a:hlinkClick r:id="rId11"/>
              </a:rPr>
              <a:t>IO</a:t>
            </a:r>
            <a:r>
              <a:rPr lang="zh-CN" altLang="en-US" dirty="0">
                <a:latin typeface="+mn-ea"/>
                <a:ea typeface="+mn-ea"/>
                <a:hlinkClick r:id="rId11"/>
              </a:rPr>
              <a:t>架构优化实践</a:t>
            </a:r>
            <a:r>
              <a:rPr lang="en-US" altLang="zh-CN" dirty="0">
                <a:latin typeface="+mn-ea"/>
                <a:ea typeface="+mn-ea"/>
                <a:hlinkClick r:id="rId11"/>
              </a:rPr>
              <a:t>.</a:t>
            </a:r>
            <a:r>
              <a:rPr lang="en-US" altLang="zh-CN" dirty="0" err="1">
                <a:latin typeface="+mn-ea"/>
                <a:ea typeface="+mn-ea"/>
                <a:hlinkClick r:id="rId11"/>
              </a:rPr>
              <a:t>pdf</a:t>
            </a:r>
            <a:endParaRPr lang="zh-CN" altLang="en-US" dirty="0">
              <a:latin typeface="+mn-ea"/>
              <a:ea typeface="+mn-ea"/>
            </a:endParaRPr>
          </a:p>
          <a:p>
            <a:pPr>
              <a:lnSpc>
                <a:spcPts val="3000"/>
              </a:lnSpc>
            </a:pPr>
            <a:r>
              <a:rPr lang="en-US" altLang="zh-CN" dirty="0">
                <a:latin typeface="+mn-ea"/>
                <a:ea typeface="+mn-ea"/>
                <a:hlinkClick r:id="rId12"/>
              </a:rPr>
              <a:t>SQLAUTO——</a:t>
            </a:r>
            <a:r>
              <a:rPr lang="zh-CN" altLang="en-US" dirty="0">
                <a:latin typeface="+mn-ea"/>
                <a:ea typeface="+mn-ea"/>
                <a:hlinkClick r:id="rId12"/>
              </a:rPr>
              <a:t>数据库</a:t>
            </a:r>
            <a:r>
              <a:rPr lang="en-US" altLang="zh-CN" dirty="0">
                <a:latin typeface="+mn-ea"/>
                <a:ea typeface="+mn-ea"/>
                <a:hlinkClick r:id="rId12"/>
              </a:rPr>
              <a:t>SQL</a:t>
            </a:r>
            <a:r>
              <a:rPr lang="zh-CN" altLang="en-US" dirty="0">
                <a:latin typeface="+mn-ea"/>
                <a:ea typeface="+mn-ea"/>
                <a:hlinkClick r:id="rId12"/>
              </a:rPr>
              <a:t>变更自动化管理</a:t>
            </a:r>
            <a:r>
              <a:rPr lang="en-US" altLang="zh-CN" dirty="0">
                <a:latin typeface="+mn-ea"/>
                <a:ea typeface="+mn-ea"/>
                <a:hlinkClick r:id="rId12"/>
              </a:rPr>
              <a:t>.</a:t>
            </a:r>
            <a:r>
              <a:rPr lang="en-US" altLang="zh-CN" dirty="0" err="1">
                <a:latin typeface="+mn-ea"/>
                <a:ea typeface="+mn-ea"/>
                <a:hlinkClick r:id="rId12"/>
              </a:rPr>
              <a:t>pdf</a:t>
            </a:r>
            <a:endParaRPr lang="zh-CN" altLang="en-US" dirty="0">
              <a:latin typeface="+mn-ea"/>
              <a:ea typeface="+mn-ea"/>
            </a:endParaRPr>
          </a:p>
          <a:p>
            <a:pPr>
              <a:lnSpc>
                <a:spcPts val="3000"/>
              </a:lnSpc>
            </a:pPr>
            <a:r>
              <a:rPr lang="en-US" altLang="zh-CN" dirty="0">
                <a:latin typeface="+mn-ea"/>
                <a:ea typeface="+mn-ea"/>
                <a:hlinkClick r:id="rId13"/>
              </a:rPr>
              <a:t>Developer and DBA Guide to </a:t>
            </a:r>
            <a:r>
              <a:rPr lang="en-US" altLang="zh-CN" dirty="0" err="1">
                <a:latin typeface="+mn-ea"/>
                <a:ea typeface="+mn-ea"/>
                <a:hlinkClick r:id="rId13"/>
              </a:rPr>
              <a:t>Whats</a:t>
            </a:r>
            <a:r>
              <a:rPr lang="en-US" altLang="zh-CN" dirty="0">
                <a:latin typeface="+mn-ea"/>
                <a:ea typeface="+mn-ea"/>
                <a:hlinkClick r:id="rId13"/>
              </a:rPr>
              <a:t> New in MySQL 5.6.pdf</a:t>
            </a:r>
            <a:endParaRPr lang="zh-CN" altLang="en-US" dirty="0">
              <a:latin typeface="+mn-ea"/>
              <a:ea typeface="+mn-ea"/>
            </a:endParaRPr>
          </a:p>
          <a:p>
            <a:pPr>
              <a:lnSpc>
                <a:spcPts val="3000"/>
              </a:lnSpc>
            </a:pPr>
            <a:r>
              <a:rPr lang="zh-CN" altLang="en-US" dirty="0">
                <a:latin typeface="+mn-ea"/>
                <a:ea typeface="+mn-ea"/>
                <a:hlinkClick r:id="rId14"/>
              </a:rPr>
              <a:t>深入解析</a:t>
            </a:r>
            <a:r>
              <a:rPr lang="en-US" altLang="zh-CN" dirty="0">
                <a:latin typeface="+mn-ea"/>
                <a:ea typeface="+mn-ea"/>
                <a:hlinkClick r:id="rId14"/>
              </a:rPr>
              <a:t>MySQL </a:t>
            </a:r>
            <a:r>
              <a:rPr lang="en-US" altLang="zh-CN" dirty="0" err="1">
                <a:latin typeface="+mn-ea"/>
                <a:ea typeface="+mn-ea"/>
                <a:hlinkClick r:id="rId14"/>
              </a:rPr>
              <a:t>InnoDB</a:t>
            </a:r>
            <a:r>
              <a:rPr lang="zh-CN" altLang="en-US" dirty="0">
                <a:latin typeface="+mn-ea"/>
                <a:ea typeface="+mn-ea"/>
                <a:hlinkClick r:id="rId14"/>
              </a:rPr>
              <a:t>引擎</a:t>
            </a:r>
            <a:r>
              <a:rPr lang="en-US" altLang="zh-CN" dirty="0">
                <a:latin typeface="+mn-ea"/>
                <a:ea typeface="+mn-ea"/>
                <a:hlinkClick r:id="rId14"/>
              </a:rPr>
              <a:t>.</a:t>
            </a:r>
            <a:r>
              <a:rPr lang="en-US" altLang="zh-CN" dirty="0" err="1">
                <a:latin typeface="+mn-ea"/>
                <a:ea typeface="+mn-ea"/>
                <a:hlinkClick r:id="rId14"/>
              </a:rPr>
              <a:t>pdf</a:t>
            </a:r>
            <a:endParaRPr lang="zh-CN" altLang="en-US" dirty="0">
              <a:latin typeface="+mn-ea"/>
              <a:ea typeface="+mn-ea"/>
            </a:endParaRPr>
          </a:p>
          <a:p>
            <a:pPr>
              <a:lnSpc>
                <a:spcPts val="3000"/>
              </a:lnSpc>
            </a:pPr>
            <a:r>
              <a:rPr lang="zh-CN" altLang="en-US" dirty="0">
                <a:latin typeface="+mn-ea"/>
                <a:ea typeface="+mn-ea"/>
                <a:hlinkClick r:id="rId15"/>
              </a:rPr>
              <a:t>秒杀场景下</a:t>
            </a:r>
            <a:r>
              <a:rPr lang="en-US" altLang="zh-CN" dirty="0">
                <a:latin typeface="+mn-ea"/>
                <a:ea typeface="+mn-ea"/>
                <a:hlinkClick r:id="rId15"/>
              </a:rPr>
              <a:t>MySQL</a:t>
            </a:r>
            <a:r>
              <a:rPr lang="zh-CN" altLang="en-US" dirty="0">
                <a:latin typeface="+mn-ea"/>
                <a:ea typeface="+mn-ea"/>
                <a:hlinkClick r:id="rId15"/>
              </a:rPr>
              <a:t>的低效</a:t>
            </a:r>
            <a:r>
              <a:rPr lang="en-US" altLang="zh-CN" dirty="0">
                <a:latin typeface="+mn-ea"/>
                <a:ea typeface="+mn-ea"/>
                <a:hlinkClick r:id="rId15"/>
              </a:rPr>
              <a:t>–</a:t>
            </a:r>
            <a:r>
              <a:rPr lang="zh-CN" altLang="en-US" dirty="0">
                <a:latin typeface="+mn-ea"/>
                <a:ea typeface="+mn-ea"/>
                <a:hlinkClick r:id="rId15"/>
              </a:rPr>
              <a:t>原因和改进</a:t>
            </a:r>
            <a:r>
              <a:rPr lang="en-US" altLang="zh-CN" dirty="0">
                <a:latin typeface="+mn-ea"/>
                <a:ea typeface="+mn-ea"/>
                <a:hlinkClick r:id="rId15"/>
              </a:rPr>
              <a:t>.</a:t>
            </a:r>
            <a:r>
              <a:rPr lang="en-US" altLang="zh-CN" dirty="0" err="1">
                <a:latin typeface="+mn-ea"/>
                <a:ea typeface="+mn-ea"/>
                <a:hlinkClick r:id="rId15"/>
              </a:rPr>
              <a:t>pdf</a:t>
            </a:r>
            <a:endParaRPr lang="zh-CN" altLang="en-US" dirty="0">
              <a:latin typeface="+mn-ea"/>
              <a:ea typeface="+mn-ea"/>
            </a:endParaRPr>
          </a:p>
          <a:p>
            <a:pPr>
              <a:lnSpc>
                <a:spcPts val="3000"/>
              </a:lnSpc>
            </a:pPr>
            <a:r>
              <a:rPr lang="en-US" altLang="zh-CN" dirty="0" err="1">
                <a:latin typeface="+mn-ea"/>
                <a:ea typeface="+mn-ea"/>
                <a:hlinkClick r:id="rId16"/>
              </a:rPr>
              <a:t>InnoDB</a:t>
            </a:r>
            <a:r>
              <a:rPr lang="zh-CN" altLang="en-US" dirty="0">
                <a:latin typeface="+mn-ea"/>
                <a:ea typeface="+mn-ea"/>
                <a:hlinkClick r:id="rId16"/>
              </a:rPr>
              <a:t>架构分析以及</a:t>
            </a:r>
            <a:r>
              <a:rPr lang="en-US" altLang="zh-CN" dirty="0">
                <a:latin typeface="+mn-ea"/>
                <a:ea typeface="+mn-ea"/>
                <a:hlinkClick r:id="rId16"/>
              </a:rPr>
              <a:t>TNT</a:t>
            </a:r>
            <a:r>
              <a:rPr lang="zh-CN" altLang="en-US" dirty="0">
                <a:latin typeface="+mn-ea"/>
                <a:ea typeface="+mn-ea"/>
                <a:hlinkClick r:id="rId16"/>
              </a:rPr>
              <a:t>引擎的优势分析</a:t>
            </a:r>
            <a:r>
              <a:rPr lang="en-US" altLang="zh-CN" dirty="0">
                <a:latin typeface="+mn-ea"/>
                <a:ea typeface="+mn-ea"/>
                <a:hlinkClick r:id="rId16"/>
              </a:rPr>
              <a:t>.</a:t>
            </a:r>
            <a:r>
              <a:rPr lang="en-US" altLang="zh-CN" dirty="0" err="1">
                <a:latin typeface="+mn-ea"/>
                <a:ea typeface="+mn-ea"/>
                <a:hlinkClick r:id="rId16"/>
              </a:rPr>
              <a:t>pdf</a:t>
            </a:r>
            <a:endParaRPr lang="en-US" altLang="zh-CN" dirty="0">
              <a:latin typeface="+mn-ea"/>
              <a:ea typeface="+mn-ea"/>
            </a:endParaRPr>
          </a:p>
          <a:p>
            <a:pPr>
              <a:lnSpc>
                <a:spcPts val="3000"/>
              </a:lnSpc>
            </a:pPr>
            <a:r>
              <a:rPr lang="en-US" altLang="zh-CN" dirty="0">
                <a:latin typeface="+mn-ea"/>
                <a:ea typeface="+mn-ea"/>
                <a:hlinkClick r:id="rId17"/>
              </a:rPr>
              <a:t>DBA</a:t>
            </a:r>
            <a:r>
              <a:rPr lang="zh-CN" altLang="en-US" dirty="0">
                <a:latin typeface="+mn-ea"/>
                <a:ea typeface="+mn-ea"/>
                <a:hlinkClick r:id="rId17"/>
              </a:rPr>
              <a:t>团队管理</a:t>
            </a:r>
            <a:r>
              <a:rPr lang="en-US" altLang="zh-CN" dirty="0">
                <a:latin typeface="+mn-ea"/>
                <a:ea typeface="+mn-ea"/>
                <a:hlinkClick r:id="rId17"/>
              </a:rPr>
              <a:t>.</a:t>
            </a:r>
            <a:r>
              <a:rPr lang="en-US" altLang="zh-CN" dirty="0" err="1">
                <a:latin typeface="+mn-ea"/>
                <a:ea typeface="+mn-ea"/>
                <a:hlinkClick r:id="rId17"/>
              </a:rPr>
              <a:t>pdf</a:t>
            </a:r>
            <a:endParaRPr lang="zh-CN" altLang="en-US" dirty="0">
              <a:latin typeface="+mn-ea"/>
              <a:ea typeface="+mn-ea"/>
            </a:endParaRPr>
          </a:p>
        </p:txBody>
      </p:sp>
    </p:spTree>
    <p:extLst>
      <p:ext uri="{BB962C8B-B14F-4D97-AF65-F5344CB8AC3E}">
        <p14:creationId xmlns:p14="http://schemas.microsoft.com/office/powerpoint/2010/main" val="27179737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大数据实践分享</a:t>
            </a:r>
            <a:r>
              <a:rPr lang="en-US" altLang="zh-CN" b="1" dirty="0"/>
              <a:t/>
            </a:r>
            <a:br>
              <a:rPr lang="en-US" altLang="zh-CN" b="1" dirty="0"/>
            </a:br>
            <a:endParaRPr lang="zh-CN" altLang="en-US" dirty="0" smtClean="0"/>
          </a:p>
        </p:txBody>
      </p:sp>
      <p:sp>
        <p:nvSpPr>
          <p:cNvPr id="2" name="矩形 1"/>
          <p:cNvSpPr/>
          <p:nvPr/>
        </p:nvSpPr>
        <p:spPr>
          <a:xfrm>
            <a:off x="76318" y="837428"/>
            <a:ext cx="8762770" cy="5863144"/>
          </a:xfrm>
          <a:prstGeom prst="rect">
            <a:avLst/>
          </a:prstGeom>
        </p:spPr>
        <p:txBody>
          <a:bodyPr wrap="square">
            <a:spAutoFit/>
          </a:bodyPr>
          <a:lstStyle/>
          <a:p>
            <a:pPr>
              <a:lnSpc>
                <a:spcPts val="3000"/>
              </a:lnSpc>
            </a:pPr>
            <a:r>
              <a:rPr lang="en-US" altLang="zh-CN" dirty="0" err="1">
                <a:latin typeface="+mn-ea"/>
                <a:ea typeface="+mn-ea"/>
                <a:hlinkClick r:id="rId3"/>
              </a:rPr>
              <a:t>MariaDB</a:t>
            </a:r>
            <a:r>
              <a:rPr lang="zh-CN" altLang="en-US" dirty="0">
                <a:latin typeface="+mn-ea"/>
                <a:ea typeface="+mn-ea"/>
                <a:hlinkClick r:id="rId3"/>
              </a:rPr>
              <a:t>对</a:t>
            </a:r>
            <a:r>
              <a:rPr lang="en-US" altLang="zh-CN" dirty="0">
                <a:latin typeface="+mn-ea"/>
                <a:ea typeface="+mn-ea"/>
                <a:hlinkClick r:id="rId3"/>
              </a:rPr>
              <a:t>MySQL</a:t>
            </a:r>
            <a:r>
              <a:rPr lang="zh-CN" altLang="en-US" dirty="0">
                <a:latin typeface="+mn-ea"/>
                <a:ea typeface="+mn-ea"/>
                <a:hlinkClick r:id="rId3"/>
              </a:rPr>
              <a:t>的改进及未来规划</a:t>
            </a:r>
            <a:r>
              <a:rPr lang="en-US" altLang="zh-CN" dirty="0">
                <a:latin typeface="+mn-ea"/>
                <a:ea typeface="+mn-ea"/>
                <a:hlinkClick r:id="rId3"/>
              </a:rPr>
              <a:t>.</a:t>
            </a:r>
            <a:r>
              <a:rPr lang="en-US" altLang="zh-CN" dirty="0" err="1">
                <a:latin typeface="+mn-ea"/>
                <a:ea typeface="+mn-ea"/>
                <a:hlinkClick r:id="rId3"/>
              </a:rPr>
              <a:t>pdf</a:t>
            </a:r>
            <a:endParaRPr lang="zh-CN" altLang="en-US" dirty="0">
              <a:latin typeface="+mn-ea"/>
              <a:ea typeface="+mn-ea"/>
            </a:endParaRPr>
          </a:p>
          <a:p>
            <a:pPr>
              <a:lnSpc>
                <a:spcPts val="3000"/>
              </a:lnSpc>
            </a:pPr>
            <a:r>
              <a:rPr lang="zh-CN" altLang="en-US" dirty="0">
                <a:latin typeface="+mn-ea"/>
                <a:ea typeface="+mn-ea"/>
                <a:hlinkClick r:id="rId4"/>
              </a:rPr>
              <a:t>利用 </a:t>
            </a:r>
            <a:r>
              <a:rPr lang="en-US" altLang="zh-CN" dirty="0" err="1">
                <a:latin typeface="+mn-ea"/>
                <a:ea typeface="+mn-ea"/>
                <a:hlinkClick r:id="rId4"/>
              </a:rPr>
              <a:t>XEvent</a:t>
            </a:r>
            <a:r>
              <a:rPr lang="zh-CN" altLang="en-US" dirty="0">
                <a:latin typeface="+mn-ea"/>
                <a:ea typeface="+mn-ea"/>
                <a:hlinkClick r:id="rId4"/>
              </a:rPr>
              <a:t>进行高级</a:t>
            </a:r>
            <a:r>
              <a:rPr lang="en-US" altLang="zh-CN" dirty="0">
                <a:latin typeface="+mn-ea"/>
                <a:ea typeface="+mn-ea"/>
                <a:hlinkClick r:id="rId4"/>
              </a:rPr>
              <a:t>Troubleshooting.pdf</a:t>
            </a:r>
            <a:endParaRPr lang="zh-CN" altLang="en-US" dirty="0">
              <a:latin typeface="+mn-ea"/>
              <a:ea typeface="+mn-ea"/>
            </a:endParaRPr>
          </a:p>
          <a:p>
            <a:pPr>
              <a:lnSpc>
                <a:spcPts val="3000"/>
              </a:lnSpc>
            </a:pPr>
            <a:r>
              <a:rPr lang="zh-CN" altLang="en-US" dirty="0">
                <a:latin typeface="+mn-ea"/>
                <a:ea typeface="+mn-ea"/>
                <a:hlinkClick r:id="rId5"/>
              </a:rPr>
              <a:t>基于</a:t>
            </a:r>
            <a:r>
              <a:rPr lang="en-US" altLang="zh-CN" dirty="0">
                <a:latin typeface="+mn-ea"/>
                <a:ea typeface="+mn-ea"/>
                <a:hlinkClick r:id="rId5"/>
              </a:rPr>
              <a:t>SQL Server</a:t>
            </a:r>
            <a:r>
              <a:rPr lang="zh-CN" altLang="en-US" dirty="0">
                <a:latin typeface="+mn-ea"/>
                <a:ea typeface="+mn-ea"/>
                <a:hlinkClick r:id="rId5"/>
              </a:rPr>
              <a:t>的大数据解决方案设计及实现 </a:t>
            </a:r>
            <a:r>
              <a:rPr lang="en-US" altLang="zh-CN" dirty="0">
                <a:latin typeface="+mn-ea"/>
                <a:ea typeface="+mn-ea"/>
                <a:hlinkClick r:id="rId5"/>
              </a:rPr>
              <a:t>.</a:t>
            </a:r>
            <a:r>
              <a:rPr lang="en-US" altLang="zh-CN" dirty="0" err="1">
                <a:latin typeface="+mn-ea"/>
                <a:ea typeface="+mn-ea"/>
                <a:hlinkClick r:id="rId5"/>
              </a:rPr>
              <a:t>pdf</a:t>
            </a:r>
            <a:endParaRPr lang="zh-CN" altLang="en-US" dirty="0">
              <a:latin typeface="+mn-ea"/>
              <a:ea typeface="+mn-ea"/>
            </a:endParaRPr>
          </a:p>
          <a:p>
            <a:pPr>
              <a:lnSpc>
                <a:spcPts val="3000"/>
              </a:lnSpc>
            </a:pPr>
            <a:r>
              <a:rPr lang="zh-CN" altLang="en-US" dirty="0">
                <a:latin typeface="+mn-ea"/>
                <a:ea typeface="+mn-ea"/>
                <a:hlinkClick r:id="rId6"/>
              </a:rPr>
              <a:t>混合型企业数据访问架构设计</a:t>
            </a:r>
            <a:r>
              <a:rPr lang="en-US" altLang="zh-CN" dirty="0">
                <a:latin typeface="+mn-ea"/>
                <a:ea typeface="+mn-ea"/>
                <a:hlinkClick r:id="rId6"/>
              </a:rPr>
              <a:t>.</a:t>
            </a:r>
            <a:r>
              <a:rPr lang="en-US" altLang="zh-CN" dirty="0" err="1">
                <a:latin typeface="+mn-ea"/>
                <a:ea typeface="+mn-ea"/>
                <a:hlinkClick r:id="rId6"/>
              </a:rPr>
              <a:t>pdf</a:t>
            </a:r>
            <a:endParaRPr lang="zh-CN" altLang="en-US" dirty="0">
              <a:latin typeface="+mn-ea"/>
              <a:ea typeface="+mn-ea"/>
            </a:endParaRPr>
          </a:p>
          <a:p>
            <a:pPr>
              <a:lnSpc>
                <a:spcPts val="3000"/>
              </a:lnSpc>
            </a:pPr>
            <a:r>
              <a:rPr lang="zh-CN" altLang="en-US" dirty="0">
                <a:latin typeface="+mn-ea"/>
                <a:ea typeface="+mn-ea"/>
                <a:hlinkClick r:id="rId7"/>
              </a:rPr>
              <a:t>百度大规模存储系统</a:t>
            </a:r>
            <a:r>
              <a:rPr lang="en-US" altLang="zh-CN" dirty="0">
                <a:latin typeface="+mn-ea"/>
                <a:ea typeface="+mn-ea"/>
                <a:hlinkClick r:id="rId7"/>
              </a:rPr>
              <a:t>.</a:t>
            </a:r>
            <a:r>
              <a:rPr lang="en-US" altLang="zh-CN" dirty="0" err="1">
                <a:latin typeface="+mn-ea"/>
                <a:ea typeface="+mn-ea"/>
                <a:hlinkClick r:id="rId7"/>
              </a:rPr>
              <a:t>pdf</a:t>
            </a:r>
            <a:endParaRPr lang="zh-CN" altLang="en-US" dirty="0">
              <a:latin typeface="+mn-ea"/>
              <a:ea typeface="+mn-ea"/>
            </a:endParaRPr>
          </a:p>
          <a:p>
            <a:pPr>
              <a:lnSpc>
                <a:spcPts val="3000"/>
              </a:lnSpc>
            </a:pPr>
            <a:r>
              <a:rPr lang="en-US" altLang="zh-CN" dirty="0">
                <a:latin typeface="+mn-ea"/>
                <a:ea typeface="+mn-ea"/>
                <a:hlinkClick r:id="rId8"/>
              </a:rPr>
              <a:t>Oracle </a:t>
            </a:r>
            <a:r>
              <a:rPr lang="en-US" altLang="zh-CN" dirty="0" err="1">
                <a:latin typeface="+mn-ea"/>
                <a:ea typeface="+mn-ea"/>
                <a:hlinkClick r:id="rId8"/>
              </a:rPr>
              <a:t>ExaData</a:t>
            </a:r>
            <a:r>
              <a:rPr lang="en-US" altLang="zh-CN" dirty="0">
                <a:latin typeface="+mn-ea"/>
                <a:ea typeface="+mn-ea"/>
                <a:hlinkClick r:id="rId8"/>
              </a:rPr>
              <a:t> </a:t>
            </a:r>
            <a:r>
              <a:rPr lang="zh-CN" altLang="en-US" dirty="0">
                <a:latin typeface="+mn-ea"/>
                <a:ea typeface="+mn-ea"/>
                <a:hlinkClick r:id="rId8"/>
              </a:rPr>
              <a:t>一体机的高效备份之道</a:t>
            </a:r>
            <a:r>
              <a:rPr lang="en-US" altLang="zh-CN" dirty="0">
                <a:latin typeface="+mn-ea"/>
                <a:ea typeface="+mn-ea"/>
                <a:hlinkClick r:id="rId8"/>
              </a:rPr>
              <a:t>.</a:t>
            </a:r>
            <a:r>
              <a:rPr lang="en-US" altLang="zh-CN" dirty="0" err="1">
                <a:latin typeface="+mn-ea"/>
                <a:ea typeface="+mn-ea"/>
                <a:hlinkClick r:id="rId8"/>
              </a:rPr>
              <a:t>pdf</a:t>
            </a:r>
            <a:endParaRPr lang="zh-CN" altLang="en-US" dirty="0">
              <a:latin typeface="+mn-ea"/>
              <a:ea typeface="+mn-ea"/>
            </a:endParaRPr>
          </a:p>
          <a:p>
            <a:pPr>
              <a:lnSpc>
                <a:spcPts val="3000"/>
              </a:lnSpc>
            </a:pPr>
            <a:r>
              <a:rPr lang="zh-CN" altLang="en-US" dirty="0">
                <a:latin typeface="+mn-ea"/>
                <a:ea typeface="+mn-ea"/>
                <a:hlinkClick r:id="rId9"/>
              </a:rPr>
              <a:t>基于网络监听的数据库安全审计技术</a:t>
            </a:r>
            <a:r>
              <a:rPr lang="en-US" altLang="zh-CN" dirty="0">
                <a:latin typeface="+mn-ea"/>
                <a:ea typeface="+mn-ea"/>
                <a:hlinkClick r:id="rId9"/>
              </a:rPr>
              <a:t>.</a:t>
            </a:r>
            <a:r>
              <a:rPr lang="en-US" altLang="zh-CN" dirty="0" err="1">
                <a:latin typeface="+mn-ea"/>
                <a:ea typeface="+mn-ea"/>
                <a:hlinkClick r:id="rId9"/>
              </a:rPr>
              <a:t>pdf</a:t>
            </a:r>
            <a:endParaRPr lang="zh-CN" altLang="en-US" dirty="0">
              <a:latin typeface="+mn-ea"/>
              <a:ea typeface="+mn-ea"/>
            </a:endParaRPr>
          </a:p>
          <a:p>
            <a:pPr>
              <a:lnSpc>
                <a:spcPts val="3000"/>
              </a:lnSpc>
            </a:pPr>
            <a:r>
              <a:rPr lang="zh-CN" altLang="en-US" dirty="0">
                <a:latin typeface="+mn-ea"/>
                <a:ea typeface="+mn-ea"/>
                <a:hlinkClick r:id="rId10"/>
              </a:rPr>
              <a:t>数据库防御技术全揭秘</a:t>
            </a:r>
            <a:r>
              <a:rPr lang="en-US" altLang="zh-CN" dirty="0">
                <a:latin typeface="+mn-ea"/>
                <a:ea typeface="+mn-ea"/>
                <a:hlinkClick r:id="rId10"/>
              </a:rPr>
              <a:t>——</a:t>
            </a:r>
            <a:r>
              <a:rPr lang="en-US" altLang="zh-CN" dirty="0" err="1">
                <a:latin typeface="+mn-ea"/>
                <a:ea typeface="+mn-ea"/>
                <a:hlinkClick r:id="rId10"/>
              </a:rPr>
              <a:t>DATAbase</a:t>
            </a:r>
            <a:r>
              <a:rPr lang="en-US" altLang="zh-CN" dirty="0">
                <a:latin typeface="+mn-ea"/>
                <a:ea typeface="+mn-ea"/>
                <a:hlinkClick r:id="rId10"/>
              </a:rPr>
              <a:t> firewall</a:t>
            </a:r>
            <a:r>
              <a:rPr lang="zh-CN" altLang="en-US" dirty="0">
                <a:latin typeface="+mn-ea"/>
                <a:ea typeface="+mn-ea"/>
                <a:hlinkClick r:id="rId10"/>
              </a:rPr>
              <a:t>和</a:t>
            </a:r>
            <a:r>
              <a:rPr lang="en-US" altLang="zh-CN" dirty="0">
                <a:latin typeface="+mn-ea"/>
                <a:ea typeface="+mn-ea"/>
                <a:hlinkClick r:id="rId10"/>
              </a:rPr>
              <a:t>DBV</a:t>
            </a:r>
            <a:r>
              <a:rPr lang="zh-CN" altLang="en-US" dirty="0">
                <a:latin typeface="+mn-ea"/>
                <a:ea typeface="+mn-ea"/>
                <a:hlinkClick r:id="rId10"/>
              </a:rPr>
              <a:t>审计</a:t>
            </a:r>
            <a:r>
              <a:rPr lang="en-US" altLang="zh-CN" dirty="0">
                <a:latin typeface="+mn-ea"/>
                <a:ea typeface="+mn-ea"/>
                <a:hlinkClick r:id="rId10"/>
              </a:rPr>
              <a:t>.</a:t>
            </a:r>
            <a:r>
              <a:rPr lang="en-US" altLang="zh-CN" dirty="0" err="1">
                <a:latin typeface="+mn-ea"/>
                <a:ea typeface="+mn-ea"/>
                <a:hlinkClick r:id="rId10"/>
              </a:rPr>
              <a:t>pdf</a:t>
            </a:r>
            <a:endParaRPr lang="zh-CN" altLang="en-US" dirty="0">
              <a:latin typeface="+mn-ea"/>
              <a:ea typeface="+mn-ea"/>
            </a:endParaRPr>
          </a:p>
          <a:p>
            <a:pPr>
              <a:lnSpc>
                <a:spcPts val="3000"/>
              </a:lnSpc>
            </a:pPr>
            <a:r>
              <a:rPr lang="zh-CN" altLang="en-US" dirty="0">
                <a:latin typeface="+mn-ea"/>
                <a:ea typeface="+mn-ea"/>
                <a:hlinkClick r:id="rId11"/>
              </a:rPr>
              <a:t>保险行业数据建模改善方案</a:t>
            </a:r>
            <a:r>
              <a:rPr lang="en-US" altLang="zh-CN" dirty="0">
                <a:latin typeface="+mn-ea"/>
                <a:ea typeface="+mn-ea"/>
                <a:hlinkClick r:id="rId11"/>
              </a:rPr>
              <a:t>.</a:t>
            </a:r>
            <a:r>
              <a:rPr lang="en-US" altLang="zh-CN" dirty="0" err="1">
                <a:latin typeface="+mn-ea"/>
                <a:ea typeface="+mn-ea"/>
                <a:hlinkClick r:id="rId11"/>
              </a:rPr>
              <a:t>pdf</a:t>
            </a:r>
            <a:endParaRPr lang="zh-CN" altLang="en-US" dirty="0">
              <a:latin typeface="+mn-ea"/>
              <a:ea typeface="+mn-ea"/>
            </a:endParaRPr>
          </a:p>
          <a:p>
            <a:pPr>
              <a:lnSpc>
                <a:spcPts val="3000"/>
              </a:lnSpc>
            </a:pPr>
            <a:r>
              <a:rPr lang="zh-CN" altLang="en-US" dirty="0">
                <a:latin typeface="+mn-ea"/>
                <a:ea typeface="+mn-ea"/>
                <a:hlinkClick r:id="rId12"/>
              </a:rPr>
              <a:t>数据质量管理</a:t>
            </a:r>
            <a:r>
              <a:rPr lang="en-US" altLang="zh-CN" dirty="0">
                <a:latin typeface="+mn-ea"/>
                <a:ea typeface="+mn-ea"/>
                <a:hlinkClick r:id="rId12"/>
              </a:rPr>
              <a:t>——</a:t>
            </a:r>
            <a:r>
              <a:rPr lang="zh-CN" altLang="en-US" dirty="0">
                <a:latin typeface="+mn-ea"/>
                <a:ea typeface="+mn-ea"/>
                <a:hlinkClick r:id="rId12"/>
              </a:rPr>
              <a:t>金融行业实践</a:t>
            </a:r>
            <a:r>
              <a:rPr lang="en-US" altLang="zh-CN" dirty="0">
                <a:latin typeface="+mn-ea"/>
                <a:ea typeface="+mn-ea"/>
                <a:hlinkClick r:id="rId12"/>
              </a:rPr>
              <a:t>.</a:t>
            </a:r>
            <a:r>
              <a:rPr lang="en-US" altLang="zh-CN" dirty="0" err="1">
                <a:latin typeface="+mn-ea"/>
                <a:ea typeface="+mn-ea"/>
                <a:hlinkClick r:id="rId12"/>
              </a:rPr>
              <a:t>pdf</a:t>
            </a:r>
            <a:endParaRPr lang="zh-CN" altLang="en-US" dirty="0">
              <a:latin typeface="+mn-ea"/>
              <a:ea typeface="+mn-ea"/>
            </a:endParaRPr>
          </a:p>
          <a:p>
            <a:pPr>
              <a:lnSpc>
                <a:spcPts val="3000"/>
              </a:lnSpc>
            </a:pPr>
            <a:r>
              <a:rPr lang="zh-CN" altLang="en-US" dirty="0">
                <a:latin typeface="+mn-ea"/>
                <a:ea typeface="+mn-ea"/>
                <a:hlinkClick r:id="rId13"/>
              </a:rPr>
              <a:t>金融行业数据架构的演变</a:t>
            </a:r>
            <a:r>
              <a:rPr lang="en-US" altLang="zh-CN" dirty="0">
                <a:latin typeface="+mn-ea"/>
                <a:ea typeface="+mn-ea"/>
                <a:hlinkClick r:id="rId13"/>
              </a:rPr>
              <a:t>.</a:t>
            </a:r>
            <a:r>
              <a:rPr lang="en-US" altLang="zh-CN" dirty="0" err="1">
                <a:latin typeface="+mn-ea"/>
                <a:ea typeface="+mn-ea"/>
                <a:hlinkClick r:id="rId13"/>
              </a:rPr>
              <a:t>pdf</a:t>
            </a:r>
            <a:endParaRPr lang="zh-CN" altLang="en-US" dirty="0">
              <a:latin typeface="+mn-ea"/>
              <a:ea typeface="+mn-ea"/>
            </a:endParaRPr>
          </a:p>
          <a:p>
            <a:pPr>
              <a:lnSpc>
                <a:spcPts val="3000"/>
              </a:lnSpc>
            </a:pPr>
            <a:r>
              <a:rPr lang="zh-CN" altLang="en-US" dirty="0">
                <a:latin typeface="+mn-ea"/>
                <a:ea typeface="+mn-ea"/>
                <a:hlinkClick r:id="rId14"/>
              </a:rPr>
              <a:t>数据开发的工程化实践</a:t>
            </a:r>
            <a:r>
              <a:rPr lang="en-US" altLang="zh-CN" dirty="0">
                <a:latin typeface="+mn-ea"/>
                <a:ea typeface="+mn-ea"/>
                <a:hlinkClick r:id="rId14"/>
              </a:rPr>
              <a:t>——</a:t>
            </a:r>
            <a:r>
              <a:rPr lang="zh-CN" altLang="en-US" dirty="0">
                <a:latin typeface="+mn-ea"/>
                <a:ea typeface="+mn-ea"/>
                <a:hlinkClick r:id="rId14"/>
              </a:rPr>
              <a:t>强化您的数据开发过程</a:t>
            </a:r>
            <a:r>
              <a:rPr lang="en-US" altLang="zh-CN" dirty="0">
                <a:latin typeface="+mn-ea"/>
                <a:ea typeface="+mn-ea"/>
                <a:hlinkClick r:id="rId14"/>
              </a:rPr>
              <a:t>.</a:t>
            </a:r>
            <a:r>
              <a:rPr lang="en-US" altLang="zh-CN" dirty="0" err="1">
                <a:latin typeface="+mn-ea"/>
                <a:ea typeface="+mn-ea"/>
                <a:hlinkClick r:id="rId14"/>
              </a:rPr>
              <a:t>pdf</a:t>
            </a:r>
            <a:endParaRPr lang="zh-CN" altLang="en-US" dirty="0">
              <a:latin typeface="+mn-ea"/>
              <a:ea typeface="+mn-ea"/>
            </a:endParaRPr>
          </a:p>
          <a:p>
            <a:pPr>
              <a:lnSpc>
                <a:spcPts val="3000"/>
              </a:lnSpc>
            </a:pPr>
            <a:r>
              <a:rPr lang="zh-CN" altLang="en-US" dirty="0">
                <a:latin typeface="+mn-ea"/>
                <a:ea typeface="+mn-ea"/>
                <a:hlinkClick r:id="rId15"/>
              </a:rPr>
              <a:t>移动互联网下 </a:t>
            </a:r>
            <a:r>
              <a:rPr lang="en-US" altLang="zh-CN" dirty="0">
                <a:latin typeface="+mn-ea"/>
                <a:ea typeface="+mn-ea"/>
                <a:hlinkClick r:id="rId15"/>
              </a:rPr>
              <a:t>DW/BI</a:t>
            </a:r>
            <a:r>
              <a:rPr lang="zh-CN" altLang="en-US" dirty="0">
                <a:latin typeface="+mn-ea"/>
                <a:ea typeface="+mn-ea"/>
                <a:hlinkClick r:id="rId15"/>
              </a:rPr>
              <a:t>的转型 应运而生的金山快讯平台</a:t>
            </a:r>
            <a:r>
              <a:rPr lang="en-US" altLang="zh-CN" dirty="0">
                <a:latin typeface="+mn-ea"/>
                <a:ea typeface="+mn-ea"/>
                <a:hlinkClick r:id="rId15"/>
              </a:rPr>
              <a:t>.</a:t>
            </a:r>
            <a:r>
              <a:rPr lang="en-US" altLang="zh-CN" dirty="0" err="1">
                <a:latin typeface="+mn-ea"/>
                <a:ea typeface="+mn-ea"/>
                <a:hlinkClick r:id="rId15"/>
              </a:rPr>
              <a:t>pdf</a:t>
            </a:r>
            <a:endParaRPr lang="zh-CN" altLang="en-US" dirty="0">
              <a:latin typeface="+mn-ea"/>
              <a:ea typeface="+mn-ea"/>
            </a:endParaRPr>
          </a:p>
          <a:p>
            <a:pPr>
              <a:lnSpc>
                <a:spcPts val="3000"/>
              </a:lnSpc>
            </a:pPr>
            <a:r>
              <a:rPr lang="zh-CN" altLang="en-US" dirty="0">
                <a:latin typeface="+mn-ea"/>
                <a:ea typeface="+mn-ea"/>
                <a:hlinkClick r:id="rId16"/>
              </a:rPr>
              <a:t>大数据，商业智能的挑战</a:t>
            </a:r>
            <a:r>
              <a:rPr lang="en-US" altLang="zh-CN" dirty="0">
                <a:latin typeface="+mn-ea"/>
                <a:ea typeface="+mn-ea"/>
                <a:hlinkClick r:id="rId16"/>
              </a:rPr>
              <a:t>.</a:t>
            </a:r>
            <a:r>
              <a:rPr lang="en-US" altLang="zh-CN" dirty="0" err="1">
                <a:latin typeface="+mn-ea"/>
                <a:ea typeface="+mn-ea"/>
                <a:hlinkClick r:id="rId16"/>
              </a:rPr>
              <a:t>pdf</a:t>
            </a:r>
            <a:endParaRPr lang="zh-CN" altLang="en-US" dirty="0">
              <a:latin typeface="+mn-ea"/>
              <a:ea typeface="+mn-ea"/>
            </a:endParaRPr>
          </a:p>
          <a:p>
            <a:pPr>
              <a:lnSpc>
                <a:spcPts val="3000"/>
              </a:lnSpc>
            </a:pPr>
            <a:r>
              <a:rPr lang="zh-CN" altLang="en-US" dirty="0">
                <a:latin typeface="+mn-ea"/>
                <a:ea typeface="+mn-ea"/>
                <a:hlinkClick r:id="rId17"/>
              </a:rPr>
              <a:t>云端漫步</a:t>
            </a:r>
            <a:r>
              <a:rPr lang="en-US" altLang="zh-CN" dirty="0">
                <a:latin typeface="+mn-ea"/>
                <a:ea typeface="+mn-ea"/>
                <a:hlinkClick r:id="rId17"/>
              </a:rPr>
              <a:t>——</a:t>
            </a:r>
            <a:r>
              <a:rPr lang="zh-CN" altLang="en-US" dirty="0">
                <a:latin typeface="+mn-ea"/>
                <a:ea typeface="+mn-ea"/>
                <a:hlinkClick r:id="rId17"/>
              </a:rPr>
              <a:t>利用</a:t>
            </a:r>
            <a:r>
              <a:rPr lang="en-US" altLang="zh-CN" dirty="0">
                <a:latin typeface="+mn-ea"/>
                <a:ea typeface="+mn-ea"/>
                <a:hlinkClick r:id="rId17"/>
              </a:rPr>
              <a:t>Amazon AWS</a:t>
            </a:r>
            <a:r>
              <a:rPr lang="zh-CN" altLang="en-US" dirty="0">
                <a:latin typeface="+mn-ea"/>
                <a:ea typeface="+mn-ea"/>
                <a:hlinkClick r:id="rId17"/>
              </a:rPr>
              <a:t>构建可伸缩的数据分析平台</a:t>
            </a:r>
            <a:r>
              <a:rPr lang="en-US" altLang="zh-CN" dirty="0">
                <a:latin typeface="+mn-ea"/>
                <a:ea typeface="+mn-ea"/>
                <a:hlinkClick r:id="rId17"/>
              </a:rPr>
              <a:t>.</a:t>
            </a:r>
            <a:r>
              <a:rPr lang="en-US" altLang="zh-CN" dirty="0" err="1" smtClean="0">
                <a:latin typeface="+mn-ea"/>
                <a:ea typeface="+mn-ea"/>
                <a:hlinkClick r:id="rId17"/>
              </a:rPr>
              <a:t>pdf</a:t>
            </a:r>
            <a:endParaRPr lang="zh-CN" altLang="en-US" dirty="0">
              <a:latin typeface="+mn-ea"/>
              <a:ea typeface="+mn-ea"/>
            </a:endParaRPr>
          </a:p>
        </p:txBody>
      </p:sp>
    </p:spTree>
    <p:extLst>
      <p:ext uri="{BB962C8B-B14F-4D97-AF65-F5344CB8AC3E}">
        <p14:creationId xmlns:p14="http://schemas.microsoft.com/office/powerpoint/2010/main" val="27179737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3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6" y="914466"/>
            <a:ext cx="31623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标题 3"/>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dirty="0" smtClean="0"/>
              <a:t>Thanks - Q&amp;A</a:t>
            </a:r>
            <a:r>
              <a:rPr lang="en-US" altLang="zh-CN" b="1" dirty="0"/>
              <a:t/>
            </a:r>
            <a:br>
              <a:rPr lang="en-US" altLang="zh-CN" b="1" dirty="0"/>
            </a:br>
            <a:endParaRPr lang="zh-CN" altLang="en-US" dirty="0" smtClean="0"/>
          </a:p>
        </p:txBody>
      </p:sp>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30" y="838267"/>
            <a:ext cx="32099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1" y="4724366"/>
            <a:ext cx="46767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392" y="5691153"/>
            <a:ext cx="12668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450" y="5586384"/>
            <a:ext cx="28765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48" y="2476500"/>
            <a:ext cx="11049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8558" y="1800243"/>
            <a:ext cx="6286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29" y="4163402"/>
            <a:ext cx="4148179" cy="56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6218" y="2933700"/>
            <a:ext cx="22955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5392" y="4163402"/>
            <a:ext cx="180022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6277" y="1628777"/>
            <a:ext cx="15144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6950" y="4910109"/>
            <a:ext cx="2600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5125" y="771592"/>
            <a:ext cx="19621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69871" y="1336786"/>
            <a:ext cx="2157369" cy="71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4"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V="1">
            <a:off x="110414" y="837279"/>
            <a:ext cx="1609773" cy="36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7" name="Picture 2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72316" y="4298039"/>
            <a:ext cx="1252567" cy="65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8" name="Picture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50" y="1766889"/>
            <a:ext cx="8763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9" name="Picture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308" y="1266892"/>
            <a:ext cx="9239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0" name="Picture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10412" y="4048092"/>
            <a:ext cx="9239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1" name="Picture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34337" y="4048092"/>
            <a:ext cx="86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2" name="Picture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91309" y="1514542"/>
            <a:ext cx="847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3" name="Picture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24579" y="2100263"/>
            <a:ext cx="8953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4" name="Picture 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24579" y="3467166"/>
            <a:ext cx="9144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5" name="Picture 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43799" y="2128839"/>
            <a:ext cx="9144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6" name="Picture 3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76950" y="3176586"/>
            <a:ext cx="2123975" cy="252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7" name="Picture 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15325" y="3414712"/>
            <a:ext cx="8286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8" name="Picture 3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148511" y="3490980"/>
            <a:ext cx="1140521" cy="36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9" name="Picture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092573" y="2577881"/>
            <a:ext cx="2007253" cy="5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50" name="Picture 34"/>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067724" y="2168958"/>
            <a:ext cx="971162" cy="35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973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10009</TotalTime>
  <Pages>0</Pages>
  <Words>3318</Words>
  <Characters>0</Characters>
  <Application>Microsoft Office PowerPoint</Application>
  <DocSecurity>0</DocSecurity>
  <PresentationFormat>全屏显示(4:3)</PresentationFormat>
  <Lines>0</Lines>
  <Paragraphs>564</Paragraphs>
  <Slides>100</Slides>
  <Notes>93</Notes>
  <HiddenSlides>0</HiddenSlides>
  <MMClips>0</MMClips>
  <ScaleCrop>false</ScaleCrop>
  <HeadingPairs>
    <vt:vector size="4" baseType="variant">
      <vt:variant>
        <vt:lpstr>主题</vt:lpstr>
      </vt:variant>
      <vt:variant>
        <vt:i4>3</vt:i4>
      </vt:variant>
      <vt:variant>
        <vt:lpstr>幻灯片标题</vt:lpstr>
      </vt:variant>
      <vt:variant>
        <vt:i4>100</vt:i4>
      </vt:variant>
    </vt:vector>
  </HeadingPairs>
  <TitlesOfParts>
    <vt:vector size="103" baseType="lpstr">
      <vt:lpstr>7_Office 主题</vt:lpstr>
      <vt:lpstr>1_自定义设计方案</vt:lpstr>
      <vt:lpstr>自定义设计方案</vt:lpstr>
      <vt:lpstr>Hadoop 大数据平台体系</vt:lpstr>
      <vt:lpstr>PowerPoint 演示文稿</vt:lpstr>
      <vt:lpstr>Hadoop 简介</vt:lpstr>
      <vt:lpstr>流处理框架 </vt:lpstr>
      <vt:lpstr>流处理框架 </vt:lpstr>
      <vt:lpstr>Hadoop 生态圈</vt:lpstr>
      <vt:lpstr>Hadoop 生态圈 </vt:lpstr>
      <vt:lpstr>Hadoop 体系组件</vt:lpstr>
      <vt:lpstr>Hadoop 版本选择</vt:lpstr>
      <vt:lpstr>Hadoop 版本信息说明</vt:lpstr>
      <vt:lpstr>Hadoop 版本分支情况</vt:lpstr>
      <vt:lpstr>Cloudera Hadoop </vt:lpstr>
      <vt:lpstr>Hadoop 模块信息 </vt:lpstr>
      <vt:lpstr>Hadoop 操作流程</vt:lpstr>
      <vt:lpstr>Hadoop MongoDB</vt:lpstr>
      <vt:lpstr>HDFS 结构体系</vt:lpstr>
      <vt:lpstr>HDFS 结构体系</vt:lpstr>
      <vt:lpstr>HDFS存储结构 </vt:lpstr>
      <vt:lpstr>HDFS Har 归档 </vt:lpstr>
      <vt:lpstr>例子：HDFS 操作 </vt:lpstr>
      <vt:lpstr>Google Map Reduce 实现</vt:lpstr>
      <vt:lpstr>MapReduce 执行流程</vt:lpstr>
      <vt:lpstr>MapReduce 执行流程（用户层）</vt:lpstr>
      <vt:lpstr>MapReduce 执行流程</vt:lpstr>
      <vt:lpstr>MapReduce 工作流程 </vt:lpstr>
      <vt:lpstr>MapReduce 工作流程</vt:lpstr>
      <vt:lpstr>MapReduce 输入、输出</vt:lpstr>
      <vt:lpstr>MapReduce 执行例子</vt:lpstr>
      <vt:lpstr>Hadoop 其他组件 </vt:lpstr>
      <vt:lpstr>例子： WordCount 统计</vt:lpstr>
      <vt:lpstr>例子： WordCount 统计</vt:lpstr>
      <vt:lpstr>例子： WordCount 统计</vt:lpstr>
      <vt:lpstr>例子： WordCount 执行输出</vt:lpstr>
      <vt:lpstr>例子： WordCount 执行输出 </vt:lpstr>
      <vt:lpstr>例子： WordCount 统计 </vt:lpstr>
      <vt:lpstr>新老API 简单对比 </vt:lpstr>
      <vt:lpstr>利用Map Reduce特性 </vt:lpstr>
      <vt:lpstr>利用Map Reduce特性 </vt:lpstr>
      <vt:lpstr>例子：去除重复值 </vt:lpstr>
      <vt:lpstr>例子：去除重复值 </vt:lpstr>
      <vt:lpstr>例子：全文索引 </vt:lpstr>
      <vt:lpstr>例子：全文索引 </vt:lpstr>
      <vt:lpstr>例子：全文索引 </vt:lpstr>
      <vt:lpstr>Hadoop常见优化方案 </vt:lpstr>
      <vt:lpstr>Hadoop 压缩 </vt:lpstr>
      <vt:lpstr>Hadoop 压缩 </vt:lpstr>
      <vt:lpstr>Hadoop 压缩 </vt:lpstr>
      <vt:lpstr>Hadoop 文件数据类型 </vt:lpstr>
      <vt:lpstr>Hadoop SequenceFile </vt:lpstr>
      <vt:lpstr>Hadoop SequenceFile</vt:lpstr>
      <vt:lpstr>Hadoop MapFile </vt:lpstr>
      <vt:lpstr>Hadoop MapFile </vt:lpstr>
      <vt:lpstr>Hadoop 常用配置文件 </vt:lpstr>
      <vt:lpstr>PowerPoint 演示文稿</vt:lpstr>
      <vt:lpstr>Apache Hive </vt:lpstr>
      <vt:lpstr>Hive 与 Hadoop 工作机制</vt:lpstr>
      <vt:lpstr>Hive 存储类型</vt:lpstr>
      <vt:lpstr>Hive HQL 对比 SQL </vt:lpstr>
      <vt:lpstr>Hive Cli 端 </vt:lpstr>
      <vt:lpstr>Hive 元数据管理 </vt:lpstr>
      <vt:lpstr>Hive HQL操作 </vt:lpstr>
      <vt:lpstr>Hive HQL操作 </vt:lpstr>
      <vt:lpstr>Hive HQL操作 </vt:lpstr>
      <vt:lpstr>Hive HQL操作 </vt:lpstr>
      <vt:lpstr>Hive HQL操作 </vt:lpstr>
      <vt:lpstr>PowerPoint 演示文稿</vt:lpstr>
      <vt:lpstr>Hbase 简介 </vt:lpstr>
      <vt:lpstr>Hbase  模块组件 </vt:lpstr>
      <vt:lpstr>Hbase 数据模型 </vt:lpstr>
      <vt:lpstr>Hbase 存储方式</vt:lpstr>
      <vt:lpstr>Hbase 系统架构 </vt:lpstr>
      <vt:lpstr>Hbase 系统架构</vt:lpstr>
      <vt:lpstr>Hbase 文件结构图</vt:lpstr>
      <vt:lpstr>Hbase  架构组件</vt:lpstr>
      <vt:lpstr>Hbase Shell </vt:lpstr>
      <vt:lpstr>Hbase DDL </vt:lpstr>
      <vt:lpstr>Hbase DDL </vt:lpstr>
      <vt:lpstr>Hbase DDL </vt:lpstr>
      <vt:lpstr>Hbase DML </vt:lpstr>
      <vt:lpstr>Hbase DML </vt:lpstr>
      <vt:lpstr>Hbase DML </vt:lpstr>
      <vt:lpstr>Hbase Api操作</vt:lpstr>
      <vt:lpstr>PowerPoint 演示文稿</vt:lpstr>
      <vt:lpstr>ZooKeeper 简介 </vt:lpstr>
      <vt:lpstr>ZooKeeper Shell </vt:lpstr>
      <vt:lpstr>ZooKeeper Api </vt:lpstr>
      <vt:lpstr>ZooKeeper Api </vt:lpstr>
      <vt:lpstr>PowerPoint 演示文稿</vt:lpstr>
      <vt:lpstr>Apache Pig 简介 </vt:lpstr>
      <vt:lpstr>Apache Pig 简介 </vt:lpstr>
      <vt:lpstr>Apache Pig 简介 </vt:lpstr>
      <vt:lpstr>例子：计算分组平均数 </vt:lpstr>
      <vt:lpstr>例子：计算分组平均数 </vt:lpstr>
      <vt:lpstr>Apache Pig 关键字（部分） </vt:lpstr>
      <vt:lpstr>Apache Pig 典型函数 </vt:lpstr>
      <vt:lpstr>大数据实践分享 </vt:lpstr>
      <vt:lpstr>大数据实践分享 </vt:lpstr>
      <vt:lpstr>大数据实践分享 </vt:lpstr>
      <vt:lpstr>Thanks - Q&amp;A </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mataihang</cp:lastModifiedBy>
  <cp:revision>898</cp:revision>
  <cp:lastPrinted>1601-01-01T00:00:00Z</cp:lastPrinted>
  <dcterms:created xsi:type="dcterms:W3CDTF">2009-12-16T05:52:57Z</dcterms:created>
  <dcterms:modified xsi:type="dcterms:W3CDTF">2013-04-27T15:24:26Z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